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485" r:id="rId2"/>
    <p:sldId id="396" r:id="rId3"/>
    <p:sldId id="397" r:id="rId4"/>
    <p:sldId id="488" r:id="rId5"/>
    <p:sldId id="499" r:id="rId6"/>
    <p:sldId id="498" r:id="rId7"/>
    <p:sldId id="502" r:id="rId8"/>
    <p:sldId id="500" r:id="rId9"/>
    <p:sldId id="501" r:id="rId10"/>
    <p:sldId id="508" r:id="rId11"/>
    <p:sldId id="509" r:id="rId12"/>
    <p:sldId id="507" r:id="rId13"/>
    <p:sldId id="503" r:id="rId14"/>
    <p:sldId id="504" r:id="rId15"/>
    <p:sldId id="511" r:id="rId16"/>
    <p:sldId id="506" r:id="rId17"/>
    <p:sldId id="516" r:id="rId18"/>
    <p:sldId id="521" r:id="rId19"/>
    <p:sldId id="517" r:id="rId20"/>
    <p:sldId id="510" r:id="rId21"/>
    <p:sldId id="512" r:id="rId22"/>
    <p:sldId id="513" r:id="rId23"/>
    <p:sldId id="522" r:id="rId24"/>
    <p:sldId id="514" r:id="rId25"/>
    <p:sldId id="520" r:id="rId26"/>
    <p:sldId id="51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88"/>
            <p14:sldId id="499"/>
            <p14:sldId id="498"/>
            <p14:sldId id="502"/>
            <p14:sldId id="500"/>
            <p14:sldId id="501"/>
            <p14:sldId id="508"/>
            <p14:sldId id="509"/>
            <p14:sldId id="507"/>
            <p14:sldId id="503"/>
            <p14:sldId id="504"/>
            <p14:sldId id="511"/>
            <p14:sldId id="506"/>
            <p14:sldId id="516"/>
            <p14:sldId id="521"/>
            <p14:sldId id="517"/>
            <p14:sldId id="510"/>
            <p14:sldId id="512"/>
            <p14:sldId id="513"/>
            <p14:sldId id="522"/>
            <p14:sldId id="514"/>
            <p14:sldId id="520"/>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63" autoAdjust="0"/>
    <p:restoredTop sz="56615" autoAdjust="0"/>
  </p:normalViewPr>
  <p:slideViewPr>
    <p:cSldViewPr snapToGrid="0">
      <p:cViewPr varScale="1">
        <p:scale>
          <a:sx n="38" d="100"/>
          <a:sy n="38" d="100"/>
        </p:scale>
        <p:origin x="1340" y="68"/>
      </p:cViewPr>
      <p:guideLst/>
    </p:cSldViewPr>
  </p:slideViewPr>
  <p:notesTextViewPr>
    <p:cViewPr>
      <p:scale>
        <a:sx n="3" d="2"/>
        <a:sy n="3" d="2"/>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Phase Defect Detected</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Phase Defect Detected</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Phase Defect Detected</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Waterfall</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CE65-7A4B-BB85-E603D0D2523F}"/>
            </c:ext>
          </c:extLst>
        </c:ser>
        <c:ser>
          <c:idx val="1"/>
          <c:order val="1"/>
          <c:tx>
            <c:strRef>
              <c:f>Sheet1!$C$1</c:f>
              <c:strCache>
                <c:ptCount val="1"/>
                <c:pt idx="0">
                  <c:v>Agile</c:v>
                </c:pt>
              </c:strCache>
            </c:strRef>
          </c:tx>
          <c:spPr>
            <a:ln w="28575" cap="rnd">
              <a:solidFill>
                <a:schemeClr val="accent2"/>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Sheet1!$C$2:$C$6</c:f>
              <c:numCache>
                <c:formatCode>General</c:formatCode>
                <c:ptCount val="5"/>
                <c:pt idx="0">
                  <c:v>2</c:v>
                </c:pt>
                <c:pt idx="1">
                  <c:v>3</c:v>
                </c:pt>
                <c:pt idx="2">
                  <c:v>4</c:v>
                </c:pt>
                <c:pt idx="3">
                  <c:v>5</c:v>
                </c:pt>
                <c:pt idx="4">
                  <c:v>6</c:v>
                </c:pt>
              </c:numCache>
            </c:numRef>
          </c:val>
          <c:smooth val="0"/>
          <c:extLst>
            <c:ext xmlns:c16="http://schemas.microsoft.com/office/drawing/2014/chart" uri="{C3380CC4-5D6E-409C-BE32-E72D297353CC}">
              <c16:uniqueId val="{00000002-CE65-7A4B-BB85-E603D0D2523F}"/>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Phase Defect Detected</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Waterfall</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C3B7-2E4B-89DB-18786210C2D6}"/>
            </c:ext>
          </c:extLst>
        </c:ser>
        <c:ser>
          <c:idx val="1"/>
          <c:order val="1"/>
          <c:tx>
            <c:strRef>
              <c:f>Sheet1!$C$1</c:f>
              <c:strCache>
                <c:ptCount val="1"/>
                <c:pt idx="0">
                  <c:v>Agile</c:v>
                </c:pt>
              </c:strCache>
            </c:strRef>
          </c:tx>
          <c:spPr>
            <a:ln w="28575" cap="rnd">
              <a:solidFill>
                <a:schemeClr val="accent2"/>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Sheet1!$C$2:$C$6</c:f>
              <c:numCache>
                <c:formatCode>General</c:formatCode>
                <c:ptCount val="5"/>
                <c:pt idx="0">
                  <c:v>2</c:v>
                </c:pt>
                <c:pt idx="1">
                  <c:v>3</c:v>
                </c:pt>
                <c:pt idx="2">
                  <c:v>4</c:v>
                </c:pt>
                <c:pt idx="3">
                  <c:v>5</c:v>
                </c:pt>
                <c:pt idx="4">
                  <c:v>6</c:v>
                </c:pt>
              </c:numCache>
            </c:numRef>
          </c:val>
          <c:smooth val="0"/>
          <c:extLst>
            <c:ext xmlns:c16="http://schemas.microsoft.com/office/drawing/2014/chart" uri="{C3380CC4-5D6E-409C-BE32-E72D297353CC}">
              <c16:uniqueId val="{00000001-C3B7-2E4B-89DB-18786210C2D6}"/>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Phase Defect Detected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48995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87688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67765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044319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comprehensive development methodologies that embodied this manifesto is “</a:t>
            </a:r>
            <a:r>
              <a:rPr lang="en-US" dirty="0" err="1"/>
              <a:t>eXtreme</a:t>
            </a:r>
            <a:r>
              <a:rPr lang="en-US" dirty="0"/>
              <a:t> programming”, created by Kent Beck, one of the signatories of the manifesto. </a:t>
            </a:r>
          </a:p>
          <a:p>
            <a:endParaRPr lang="en-US" dirty="0"/>
          </a:p>
          <a:p>
            <a:r>
              <a:rPr lang="en-US" dirty="0"/>
              <a:t>(Let students read quote)</a:t>
            </a:r>
          </a:p>
          <a:p>
            <a:endParaRPr lang="en-US" dirty="0"/>
          </a:p>
          <a:p>
            <a:r>
              <a:rPr lang="en-US" dirty="0"/>
              <a:t>XP is a methodology that aims to take all of the agile principles, and turn them “to the extreme”</a:t>
            </a:r>
          </a:p>
          <a:p>
            <a:endParaRPr lang="en-US" dirty="0"/>
          </a:p>
          <a:p>
            <a:r>
              <a:rPr lang="en-US" dirty="0"/>
              <a:t>You might know Kent Beck for being one of the original authors of Junit. He also pioneered test driven development, which we’ll talk about later in this lesson.</a:t>
            </a:r>
          </a:p>
          <a:p>
            <a:endParaRPr lang="en-US" dirty="0"/>
          </a:p>
          <a:p>
            <a:r>
              <a:rPr lang="en-US" dirty="0"/>
              <a:t>He currently works at Facebook.</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86095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are a variety of _DD paradigms to structure your design and/or development activities, be they in agile or not. Behavior driven design, model driven development, feature driven development, and more – alphabet soup.</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are going to focus on one of these methodologies that is most strongly embraced by agile, and which we encourage you to use in your project: Test driven development (TDD).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key idea behind TDD is to develop your design based on your tests. Given that you have collected user stories and conditions of satisfaction, the expected behavior of your code should be apparent. So, codify that expected behavior into tests, before proceeding with your development.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you define your tests, use your tests to influence your overall software design.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With tests defined first, there should be no more guesswork of “whether you are done”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108131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Once you have your tests outlined, and the general design for your code settled, TDD calls for an iterative improvement loop of tests and of code. Your tests will start off as failing (since you haven’t written the code yet), and as you implement your code, you may find that some of your original design decisions were not actually as wise as you imagined – that is OK, and to be expected, and you can use this as an opportunity to improve it.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Step through graphic:</a:t>
            </a:r>
          </a:p>
          <a:p>
            <a:pPr marL="228600" indent="-228600" rtl="0" fontAlgn="base">
              <a:buAutoNum type="arabicPeriod"/>
            </a:pPr>
            <a:r>
              <a:rPr lang="en-US" sz="1200" b="0" i="0" u="none" strike="noStrike" kern="1200" dirty="0">
                <a:solidFill>
                  <a:schemeClr val="tx1"/>
                </a:solidFill>
                <a:effectLst/>
                <a:latin typeface="+mn-lt"/>
                <a:ea typeface="+mn-ea"/>
                <a:cs typeface="+mn-cs"/>
              </a:rPr>
              <a:t>Start with a feature or user story. IMPORTANT: You start with a spec not just of what your code should do, but what the test should do! What are the conditions of satisfaction?</a:t>
            </a:r>
          </a:p>
          <a:p>
            <a:pPr marL="228600" indent="-228600" rtl="0" fontAlgn="base">
              <a:buAutoNum type="arabicPeriod"/>
            </a:pPr>
            <a:r>
              <a:rPr lang="en-US" sz="1200" b="0" i="0" u="none" strike="noStrike" kern="1200" dirty="0">
                <a:solidFill>
                  <a:schemeClr val="tx1"/>
                </a:solidFill>
                <a:effectLst/>
                <a:latin typeface="+mn-lt"/>
                <a:ea typeface="+mn-ea"/>
                <a:cs typeface="+mn-cs"/>
              </a:rPr>
              <a:t>Write a test. Write the most basic test you can think of. Don’t stress about all of the conditions of satisfaction yet. Just get something that fails.</a:t>
            </a:r>
          </a:p>
          <a:p>
            <a:pPr marL="228600" indent="-228600" rtl="0" fontAlgn="base">
              <a:buAutoNum type="arabicPeriod"/>
            </a:pPr>
            <a:r>
              <a:rPr lang="en-US" sz="1200" b="0" i="0" u="none" strike="noStrike" kern="1200" dirty="0">
                <a:solidFill>
                  <a:schemeClr val="tx1"/>
                </a:solidFill>
                <a:effectLst/>
                <a:latin typeface="+mn-lt"/>
                <a:ea typeface="+mn-ea"/>
                <a:cs typeface="+mn-cs"/>
              </a:rPr>
              <a:t>Write some code that satisfies that test</a:t>
            </a:r>
          </a:p>
          <a:p>
            <a:pPr marL="228600" indent="-228600" rtl="0" fontAlgn="base">
              <a:buAutoNum type="arabicPeriod"/>
            </a:pPr>
            <a:r>
              <a:rPr lang="en-US" sz="1200" b="0" i="0" u="none" strike="noStrike" kern="1200" dirty="0">
                <a:solidFill>
                  <a:schemeClr val="tx1"/>
                </a:solidFill>
                <a:effectLst/>
                <a:latin typeface="+mn-lt"/>
                <a:ea typeface="+mn-ea"/>
                <a:cs typeface="+mn-cs"/>
              </a:rPr>
              <a:t>(Skip refactoring on first time around)</a:t>
            </a:r>
          </a:p>
          <a:p>
            <a:pPr marL="228600" indent="-228600" rtl="0" fontAlgn="base">
              <a:buAutoNum type="arabicPeriod"/>
            </a:pPr>
            <a:r>
              <a:rPr lang="en-US" sz="1200" b="0" i="0" u="none" strike="noStrike" kern="1200" dirty="0">
                <a:solidFill>
                  <a:schemeClr val="tx1"/>
                </a:solidFill>
                <a:effectLst/>
                <a:latin typeface="+mn-lt"/>
                <a:ea typeface="+mn-ea"/>
                <a:cs typeface="+mn-cs"/>
              </a:rPr>
              <a:t>Then strengthen test, and iterate.</a:t>
            </a:r>
          </a:p>
          <a:p>
            <a:pPr marL="228600" indent="-228600" rtl="0" fontAlgn="base">
              <a:buAutoNum type="arabicPeriod"/>
            </a:pPr>
            <a:r>
              <a:rPr lang="en-US" sz="1200" b="0" i="0" u="none" strike="noStrike" kern="1200" dirty="0">
                <a:solidFill>
                  <a:schemeClr val="tx1"/>
                </a:solidFill>
                <a:effectLst/>
                <a:latin typeface="+mn-lt"/>
                <a:ea typeface="+mn-ea"/>
                <a:cs typeface="+mn-cs"/>
              </a:rPr>
              <a:t>After a few times around, you may notice that your code could be refactored – structured differently for instance to reduce repetition. Do that.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Kent Beck originally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TDD is important in agile, because being able to continuously evaluate the correctness and quality of software is important.</a:t>
            </a:r>
          </a:p>
          <a:p>
            <a:r>
              <a:rPr lang="en-US" dirty="0"/>
              <a:t>For example, this feeds directly into another key practice to enable agile processes is small, continuous releases.</a:t>
            </a:r>
          </a:p>
          <a:p>
            <a:endParaRPr lang="en-US" dirty="0"/>
          </a:p>
          <a:p>
            <a:r>
              <a:rPr lang="en-US" dirty="0"/>
              <a:t>This provides the ultimate fast feedback loop: are our customers satisfied? What is the impact of each update in production? We can be agile - releasing frequently, in small batches of updates. Thanks to our automated testing infrastructure (hooray TDD), we can be reasonably confident that we won’t break things when we deploy them.</a:t>
            </a:r>
          </a:p>
          <a:p>
            <a:endParaRPr lang="en-US" dirty="0"/>
          </a:p>
          <a:p>
            <a:r>
              <a:rPr lang="en-US" dirty="0"/>
              <a:t>Continuous delivery typically involves multiple stages. For example, the graphic on the right of this slide shows the continuous release platform at Facebook, where each change is released directly once it’s merged into the master branch.</a:t>
            </a:r>
          </a:p>
          <a:p>
            <a:endParaRPr lang="en-US" dirty="0"/>
          </a:p>
          <a:p>
            <a:r>
              <a:rPr lang="en-US" dirty="0"/>
              <a:t>Here’s how it works in the </a:t>
            </a:r>
            <a:r>
              <a:rPr lang="en-US" dirty="0" err="1"/>
              <a:t>facebook</a:t>
            </a:r>
            <a:r>
              <a:rPr lang="en-US" dirty="0"/>
              <a:t> figure: First, the changes go through a series of automated internal tests (again, hooray TDD), once they pass those they are merged into the master branch. Then, it’s pushed to </a:t>
            </a:r>
            <a:r>
              <a:rPr lang="en-US" dirty="0" err="1"/>
              <a:t>facebook</a:t>
            </a:r>
            <a:r>
              <a:rPr lang="en-US" dirty="0"/>
              <a:t> employees, and there are monitoring systems to identify if there are problems; if so there is an “emergency stop” button that prevents the change from moving forward. The scope of a problem is limited to only your employee’s interaction with the app here though, so it’s not a big deal. Then if OK, the change is pushed to 2% of production users, where again there is considerable monitoring. Then, it rolls out to 100% of production, where there are still monitoring systems in place to automatically roll back as needed. Not EVERY change goes straight through, though: as they are building and deploying whole new features, the individual changes that make up those features are kept together, </a:t>
            </a:r>
            <a:r>
              <a:rPr lang="en-US" dirty="0" err="1"/>
              <a:t>nto</a:t>
            </a:r>
            <a:r>
              <a:rPr lang="en-US" dirty="0"/>
              <a:t> deployed until the feature is ready to be released to a set of users.</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52735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not be surprising that this meme dates back to at least the 1970’s, and long before the internet, was photocopied and hung up on the wall in many offices, particularly at software companies. These are not new problems: understanding what the customer wants the software to be, and then ensuring that we implement something that solves that problem is not easy. We’ll provide some historical context of how software was built between the 1960’s and today. </a:t>
            </a:r>
          </a:p>
          <a:p>
            <a:endParaRPr lang="en-US" dirty="0"/>
          </a:p>
          <a:p>
            <a:r>
              <a:rPr lang="en-US" dirty="0"/>
              <a:t>Throughout this historical journey, we will see that each approach had proponents who insisted that as long as some particular process was followed, success was surely guaranteed. Using the power of hindsight, we’ll try to tease apart some best practices that work better than others, and more importantly, under what contexts you might want to try each approach</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16097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guessed, this didn’t work so well.</a:t>
            </a:r>
          </a:p>
          <a:p>
            <a:endParaRPr lang="en-US" dirty="0"/>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Tldr</a:t>
            </a:r>
            <a:r>
              <a:rPr lang="en-US" dirty="0"/>
              <a:t>; Most buildings are built using the same process, which involves discrete steps that can be repeated at scale: pouring concrete, welding, hanging panels, etc. Software is not tangible, and while we try to reuse ideas and processes, it’s not as obvious to see those pieces. But, this context is useful to understand how we get to waterfall</a:t>
            </a:r>
          </a:p>
          <a:p>
            <a:endParaRPr lang="en-US" dirty="0"/>
          </a:p>
          <a:p>
            <a:r>
              <a:rPr lang="en-US" dirty="0"/>
              <a:t>With 60 years of hindsight, it’s possible to point out quite clearly some innate differences between planning software projects and planning construction projects. Consider the construction of large buildings like this one: regardless of the purpose of the building and the architectural design of the facade, it’s extremely likely that it will be built like this: first you will dig a foundation, then pour concrete in it. You’ll sink some steel girders into that. Then, you’ll put in a tower crane and repeatedly layer a steel frame going upwards, pouring concrete on each floor. Then, you’ll use the crane to hang a facade - windows or paneling on the outside. Steel and concrete construction companies know exactly how to do this, and the big ones are doing this at multiple sites at the same time in the city. How long will it take? This is a matter of knowing how many floors you need, how many person-hours you have to operate the machinery, and a steady flow of steel and concrete. How do we know if it’s built correctly? We model the loads on the building with empirical data describing the structural properties of the building. Consider this in contrast to software: each project is usually quite different from the last. Knowing how to write a TypeScript method doesn’t tell you how to write all of them, or how to analyze a design to ensure it will work. </a:t>
            </a:r>
          </a:p>
          <a:p>
            <a:endParaRPr lang="en-US" dirty="0"/>
          </a:p>
          <a:p>
            <a:r>
              <a:rPr lang="en-US" dirty="0"/>
              <a:t>Summary: There are clearly-defined phases, each of which can be checked, and construction usually proceeds along a similar schedule.</a:t>
            </a:r>
          </a:p>
          <a:p>
            <a:endParaRPr lang="en-US" dirty="0"/>
          </a:p>
          <a:p>
            <a:r>
              <a:rPr lang="en-US" dirty="0"/>
              <a:t>Contrast:</a:t>
            </a:r>
          </a:p>
          <a:p>
            <a:r>
              <a:rPr lang="en-US" dirty="0"/>
              <a:t>Software is not tangible (can’t see it or progress on it, unlike this building)</a:t>
            </a:r>
          </a:p>
          <a:p>
            <a:r>
              <a:rPr lang="en-US" dirty="0"/>
              <a:t>Unpredictable in terms of complexity, infinitely flexible. Want to reuse, but realistically, lots of different problems come up that are not the same. You might end up seeing similar problems repeated - every business needs some application to track the product that they sell, who they sell it to, and their accounts - but then you become a company like SAP or Salesforce, selling customizations of the same software product.</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35853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Ah-ha, we can make some general process whereby we build software, just like building a building. Here are some generic process steps.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Discuss each phase, stress that each phase includes some QA step, no need to talk about what’s good or bad yet</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19857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425893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engineering.fb.com/2017/08/31/web/rapid-release-at-massive-scal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usinessballs.com/amusement-stress-relief/tree-swing-cartoon-pictures-early-vers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r>
              <a:rPr lang="en-US" altLang="en-US" sz="3200" dirty="0">
                <a:sym typeface="Helvetica Neue" charset="0"/>
              </a:rPr>
              <a:t>Lesson </a:t>
            </a:r>
            <a:r>
              <a:rPr lang="en-US" altLang="en-US" dirty="0">
                <a:sym typeface="Helvetica Neue" charset="0"/>
              </a:rPr>
              <a:t>3.2: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dirty="0"/>
              <a:t>, Ferdinand Vesely,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p:txBody>
          <a:bodyPr/>
          <a:lstStyle/>
          <a:p>
            <a:r>
              <a:rPr lang="en-US" dirty="0"/>
              <a:t>Waterfall Process Improves on Code + Fix</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10</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7917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368602" cy="1956841"/>
          </a:xfrm>
        </p:spPr>
        <p:txBody>
          <a:bodyPr anchor="b">
            <a:normAutofit/>
          </a:bodyPr>
          <a:lstStyle/>
          <a:p>
            <a:r>
              <a:rPr lang="en-US" sz="4200"/>
              <a:t>Waterfall Model adds process overhead</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80" y="2872899"/>
            <a:ext cx="4243589" cy="3320668"/>
          </a:xfrm>
        </p:spPr>
        <p:txBody>
          <a:bodyPr>
            <a:normAutofit/>
          </a:bodyPr>
          <a:lstStyle/>
          <a:p>
            <a:pPr marL="0" indent="0">
              <a:buNone/>
            </a:pPr>
            <a:r>
              <a:rPr lang="en-US" sz="2200"/>
              <a:t>Since formal quality assurance happens at each phase, it’s necessary to produce extremely detailed…</a:t>
            </a:r>
          </a:p>
          <a:p>
            <a:pPr lvl="1"/>
            <a:r>
              <a:rPr lang="en-US" sz="2200"/>
              <a:t>Requirements documents</a:t>
            </a:r>
          </a:p>
          <a:p>
            <a:pPr lvl="1"/>
            <a:r>
              <a:rPr lang="en-US" sz="2200"/>
              <a:t>Design documents</a:t>
            </a:r>
          </a:p>
          <a:p>
            <a:pPr lvl="1"/>
            <a:r>
              <a:rPr lang="en-US" sz="2200"/>
              <a:t>Source code with documentation</a:t>
            </a:r>
            <a:endParaRPr lang="en-US" sz="2200" dirty="0"/>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rmAutofit/>
          </a:bodyPr>
          <a:lstStyle/>
          <a:p>
            <a:r>
              <a:rPr lang="en-US" sz="340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13</a:t>
            </a:fld>
            <a:endParaRPr lang="en-US"/>
          </a:p>
        </p:txBody>
      </p:sp>
      <p:graphicFrame>
        <p:nvGraphicFramePr>
          <p:cNvPr id="5" name="Chart 4">
            <a:extLst>
              <a:ext uri="{FF2B5EF4-FFF2-40B4-BE49-F238E27FC236}">
                <a16:creationId xmlns:a16="http://schemas.microsoft.com/office/drawing/2014/main" id="{ECC36D8A-AC6A-1446-ACFB-2E185A24F7B4}"/>
              </a:ext>
            </a:extLst>
          </p:cNvPr>
          <p:cNvGraphicFramePr/>
          <p:nvPr>
            <p:extLst>
              <p:ext uri="{D42A27DB-BD31-4B8C-83A1-F6EECF244321}">
                <p14:modId xmlns:p14="http://schemas.microsoft.com/office/powerpoint/2010/main" val="3398071373"/>
              </p:ext>
            </p:extLst>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5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Wasted Work Product</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normAutofit lnSpcReduction="10000"/>
          </a:bodyPr>
          <a:lstStyle/>
          <a:p>
            <a:r>
              <a:rPr lang="en-US" dirty="0"/>
              <a:t>Wasted productivity can occur through each phase’s QA process:</a:t>
            </a:r>
          </a:p>
          <a:p>
            <a:pPr lvl="1"/>
            <a:r>
              <a:rPr lang="en-US" dirty="0"/>
              <a:t>Requirements that become obsolete</a:t>
            </a:r>
          </a:p>
          <a:p>
            <a:pPr lvl="1"/>
            <a:r>
              <a:rPr lang="en-US" dirty="0"/>
              <a:t>Elaborate architectural designs never used</a:t>
            </a:r>
          </a:p>
          <a:p>
            <a:pPr lvl="1"/>
            <a:r>
              <a:rPr lang="en-US" dirty="0"/>
              <a:t>Code that sits around not integrated and tested in production environment, eventually discarded</a:t>
            </a:r>
          </a:p>
          <a:p>
            <a:pPr lvl="1"/>
            <a:r>
              <a:rPr lang="en-US" dirty="0"/>
              <a:t>Documentation produced per requirements, but never read</a:t>
            </a:r>
          </a:p>
          <a:p>
            <a:r>
              <a:rPr lang="en-US" dirty="0"/>
              <a:t>What if we could eliminate that waste, and reduce the cost of defects later in development cycle?</a:t>
            </a:r>
          </a:p>
          <a:p>
            <a:pPr lvl="1"/>
            <a:r>
              <a:rPr lang="en-US" dirty="0"/>
              <a:t>Example: with shorter time-to-market?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14</a:t>
            </a:fld>
            <a:endParaRPr lang="en-US" dirty="0"/>
          </a:p>
        </p:txBody>
      </p:sp>
      <p:graphicFrame>
        <p:nvGraphicFramePr>
          <p:cNvPr id="5" name="Chart 4">
            <a:extLst>
              <a:ext uri="{FF2B5EF4-FFF2-40B4-BE49-F238E27FC236}">
                <a16:creationId xmlns:a16="http://schemas.microsoft.com/office/drawing/2014/main" id="{ECC36D8A-AC6A-1446-ACFB-2E185A24F7B4}"/>
              </a:ext>
            </a:extLst>
          </p:cNvPr>
          <p:cNvGraphicFramePr/>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978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lstStyle/>
          <a:p>
            <a:r>
              <a:rPr lang="en-US" dirty="0"/>
              <a:t>Waterfall Variation: Iterative Process (~1980s)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15</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lstStyle/>
          <a:p>
            <a:r>
              <a:rPr lang="en-US" dirty="0"/>
              <a:t>The Agile Model Reduces Risk by Embracing Change (~2000)</a:t>
            </a:r>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16</a:t>
            </a:fld>
            <a:endParaRPr lang="en-US"/>
          </a:p>
        </p:txBody>
      </p:sp>
      <p:graphicFrame>
        <p:nvGraphicFramePr>
          <p:cNvPr id="5" name="Chart 4">
            <a:extLst>
              <a:ext uri="{FF2B5EF4-FFF2-40B4-BE49-F238E27FC236}">
                <a16:creationId xmlns:a16="http://schemas.microsoft.com/office/drawing/2014/main" id="{997B3776-13F1-7C44-89C7-976EB63D5FDA}"/>
              </a:ext>
            </a:extLst>
          </p:cNvPr>
          <p:cNvGraphicFramePr/>
          <p:nvPr>
            <p:extLst>
              <p:ext uri="{D42A27DB-BD31-4B8C-83A1-F6EECF244321}">
                <p14:modId xmlns:p14="http://schemas.microsoft.com/office/powerpoint/2010/main" val="88710175"/>
              </p:ext>
            </p:extLst>
          </p:nvPr>
        </p:nvGraphicFramePr>
        <p:xfrm>
          <a:off x="1148284" y="1772764"/>
          <a:ext cx="9895432" cy="45835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CE1460F5-EBB7-9344-9879-9BAEB89D0A7F}"/>
              </a:ext>
            </a:extLst>
          </p:cNvPr>
          <p:cNvSpPr txBox="1"/>
          <p:nvPr/>
        </p:nvSpPr>
        <p:spPr>
          <a:xfrm>
            <a:off x="9791700" y="1600200"/>
            <a:ext cx="2108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”Big risk” (Waterfall)</a:t>
            </a:r>
          </a:p>
        </p:txBody>
      </p:sp>
      <p:sp>
        <p:nvSpPr>
          <p:cNvPr id="7" name="TextBox 6">
            <a:extLst>
              <a:ext uri="{FF2B5EF4-FFF2-40B4-BE49-F238E27FC236}">
                <a16:creationId xmlns:a16="http://schemas.microsoft.com/office/drawing/2014/main" id="{D44AC806-743F-3F4F-BF28-A72A12B4C977}"/>
              </a:ext>
            </a:extLst>
          </p:cNvPr>
          <p:cNvSpPr txBox="1"/>
          <p:nvPr/>
        </p:nvSpPr>
        <p:spPr>
          <a:xfrm>
            <a:off x="9804400" y="4178857"/>
            <a:ext cx="2108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“Less risk” (Agile)</a:t>
            </a:r>
          </a:p>
        </p:txBody>
      </p:sp>
    </p:spTree>
    <p:extLst>
      <p:ext uri="{BB962C8B-B14F-4D97-AF65-F5344CB8AC3E}">
        <p14:creationId xmlns:p14="http://schemas.microsoft.com/office/powerpoint/2010/main" val="358450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lstStyle/>
          <a:p>
            <a:r>
              <a:rPr lang="en-US"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17</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0A7D-BFAD-2F4E-B4CB-D664E6D125A1}"/>
              </a:ext>
            </a:extLst>
          </p:cNvPr>
          <p:cNvSpPr>
            <a:spLocks noGrp="1"/>
          </p:cNvSpPr>
          <p:nvPr>
            <p:ph type="title"/>
          </p:nvPr>
        </p:nvSpPr>
        <p:spPr/>
        <p:txBody>
          <a:bodyPr/>
          <a:lstStyle/>
          <a:p>
            <a:r>
              <a:rPr lang="en-US" dirty="0"/>
              <a:t>Example Agile Process: XP</a:t>
            </a:r>
          </a:p>
        </p:txBody>
      </p:sp>
      <p:sp>
        <p:nvSpPr>
          <p:cNvPr id="5" name="Slide Number Placeholder 4">
            <a:extLst>
              <a:ext uri="{FF2B5EF4-FFF2-40B4-BE49-F238E27FC236}">
                <a16:creationId xmlns:a16="http://schemas.microsoft.com/office/drawing/2014/main" id="{124D77CF-D8D9-6F4A-A297-B3AAB3F767E3}"/>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6" name="TextBox 5">
            <a:extLst>
              <a:ext uri="{FF2B5EF4-FFF2-40B4-BE49-F238E27FC236}">
                <a16:creationId xmlns:a16="http://schemas.microsoft.com/office/drawing/2014/main" id="{40214657-C484-6A42-81F9-9452ABFAC766}"/>
              </a:ext>
            </a:extLst>
          </p:cNvPr>
          <p:cNvSpPr txBox="1"/>
          <p:nvPr/>
        </p:nvSpPr>
        <p:spPr>
          <a:xfrm>
            <a:off x="1612900" y="2160538"/>
            <a:ext cx="6096000"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u="none" strike="noStrike" kern="1200" dirty="0">
                <a:solidFill>
                  <a:schemeClr val="tx1"/>
                </a:solidFill>
                <a:effectLst/>
                <a:latin typeface="+mn-lt"/>
                <a:ea typeface="+mn-ea"/>
                <a:cs typeface="+mn-cs"/>
              </a:rPr>
              <a:t>"The development of a piece of software changes its own requirements. As soon as the customers see the first release, they learn what they want in the second release...or what they really wanted in the first. And it's valuable learning, because it couldn't have possibly taken place based on speculation. It is learning that can only come from experience. But customers can't get there alone. They need people who can program, not as guides, but as companions." </a:t>
            </a:r>
            <a:endParaRPr lang="en-US" dirty="0"/>
          </a:p>
        </p:txBody>
      </p:sp>
      <p:sp>
        <p:nvSpPr>
          <p:cNvPr id="8" name="TextBox 7">
            <a:extLst>
              <a:ext uri="{FF2B5EF4-FFF2-40B4-BE49-F238E27FC236}">
                <a16:creationId xmlns:a16="http://schemas.microsoft.com/office/drawing/2014/main" id="{F8402789-D7E6-D541-B5EC-947F2326176A}"/>
              </a:ext>
            </a:extLst>
          </p:cNvPr>
          <p:cNvSpPr txBox="1"/>
          <p:nvPr/>
        </p:nvSpPr>
        <p:spPr>
          <a:xfrm>
            <a:off x="5245100" y="4468862"/>
            <a:ext cx="2717800"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u="none" strike="noStrike" kern="1200" dirty="0">
                <a:solidFill>
                  <a:schemeClr val="tx1"/>
                </a:solidFill>
                <a:effectLst/>
                <a:latin typeface="+mn-lt"/>
                <a:ea typeface="+mn-ea"/>
                <a:cs typeface="+mn-cs"/>
              </a:rPr>
              <a:t>- Kent Beck, in “</a:t>
            </a:r>
            <a:r>
              <a:rPr lang="en-US" sz="1800" b="0" i="0" u="none" strike="noStrike" kern="1200" dirty="0" err="1">
                <a:solidFill>
                  <a:schemeClr val="tx1"/>
                </a:solidFill>
                <a:effectLst/>
                <a:latin typeface="+mn-lt"/>
                <a:ea typeface="+mn-ea"/>
                <a:cs typeface="+mn-cs"/>
              </a:rPr>
              <a:t>eXtreme</a:t>
            </a:r>
            <a:r>
              <a:rPr lang="en-US" sz="1800" b="0" i="0" u="none" strike="noStrike" kern="1200" dirty="0">
                <a:solidFill>
                  <a:schemeClr val="tx1"/>
                </a:solidFill>
                <a:effectLst/>
                <a:latin typeface="+mn-lt"/>
                <a:ea typeface="+mn-ea"/>
                <a:cs typeface="+mn-cs"/>
              </a:rPr>
              <a:t> Programming </a:t>
            </a:r>
            <a:r>
              <a:rPr lang="en-US" sz="1800" b="0" i="0" u="none" strike="noStrike" kern="1200" dirty="0" err="1">
                <a:solidFill>
                  <a:schemeClr val="tx1"/>
                </a:solidFill>
                <a:effectLst/>
                <a:latin typeface="+mn-lt"/>
                <a:ea typeface="+mn-ea"/>
                <a:cs typeface="+mn-cs"/>
              </a:rPr>
              <a:t>eXplained</a:t>
            </a:r>
            <a:r>
              <a:rPr lang="en-US" sz="1800" b="0" i="0" u="none" strike="noStrike" kern="1200" dirty="0">
                <a:solidFill>
                  <a:schemeClr val="tx1"/>
                </a:solidFill>
                <a:effectLst/>
                <a:latin typeface="+mn-lt"/>
                <a:ea typeface="+mn-ea"/>
                <a:cs typeface="+mn-cs"/>
              </a:rPr>
              <a:t>”</a:t>
            </a:r>
            <a:endParaRPr lang="en-US" dirty="0"/>
          </a:p>
        </p:txBody>
      </p:sp>
      <p:pic>
        <p:nvPicPr>
          <p:cNvPr id="1026" name="Picture 2">
            <a:extLst>
              <a:ext uri="{FF2B5EF4-FFF2-40B4-BE49-F238E27FC236}">
                <a16:creationId xmlns:a16="http://schemas.microsoft.com/office/drawing/2014/main" id="{75BE52E5-541B-B143-8836-622CE8B7E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726814"/>
            <a:ext cx="3252787" cy="491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03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lstStyle/>
          <a:p>
            <a:r>
              <a:rPr lang="en-US" dirty="0"/>
              <a:t>Agile Values Increase Efficiency and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sz="half" idx="1"/>
          </p:nvPr>
        </p:nvSpPr>
        <p:spPr/>
        <p:txBody>
          <a:bodyPr>
            <a:normAutofit fontScale="85000" lnSpcReduction="2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19</a:t>
            </a:fld>
            <a:endParaRPr lang="en-US"/>
          </a:p>
        </p:txBody>
      </p:sp>
      <p:graphicFrame>
        <p:nvGraphicFramePr>
          <p:cNvPr id="6" name="Chart 5">
            <a:extLst>
              <a:ext uri="{FF2B5EF4-FFF2-40B4-BE49-F238E27FC236}">
                <a16:creationId xmlns:a16="http://schemas.microsoft.com/office/drawing/2014/main" id="{2C3A2CA9-4AAB-2E40-9BCA-97BB53EED5AF}"/>
              </a:ext>
            </a:extLst>
          </p:cNvPr>
          <p:cNvGraphicFramePr/>
          <p:nvPr>
            <p:extLst>
              <p:ext uri="{D42A27DB-BD31-4B8C-83A1-F6EECF244321}">
                <p14:modId xmlns:p14="http://schemas.microsoft.com/office/powerpoint/2010/main" val="495554827"/>
              </p:ext>
            </p:extLst>
          </p:nvPr>
        </p:nvGraphicFramePr>
        <p:xfrm>
          <a:off x="6165522" y="1772765"/>
          <a:ext cx="4878193" cy="2259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580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lstStyle/>
          <a:p>
            <a:r>
              <a:rPr lang="en-US"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Tree>
    <p:extLst>
      <p:ext uri="{BB962C8B-B14F-4D97-AF65-F5344CB8AC3E}">
        <p14:creationId xmlns:p14="http://schemas.microsoft.com/office/powerpoint/2010/main" val="1531731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lstStyle/>
          <a:p>
            <a:r>
              <a:rPr lang="en-US"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Lesson 3.3</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21</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lstStyle/>
          <a:p>
            <a:r>
              <a:rPr lang="en-US"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sz="half" idx="1"/>
          </p:nvPr>
        </p:nvSpPr>
        <p:spPr>
          <a:xfrm>
            <a:off x="838199" y="1825625"/>
            <a:ext cx="10515599" cy="4351338"/>
          </a:xfrm>
        </p:spPr>
        <p:txBody>
          <a:bodyPr>
            <a:normAutofit/>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8F72-C513-AC48-ADFF-E6E65E49D6DC}"/>
              </a:ext>
            </a:extLst>
          </p:cNvPr>
          <p:cNvSpPr>
            <a:spLocks noGrp="1"/>
          </p:cNvSpPr>
          <p:nvPr>
            <p:ph type="title"/>
          </p:nvPr>
        </p:nvSpPr>
        <p:spPr/>
        <p:txBody>
          <a:bodyPr/>
          <a:lstStyle/>
          <a:p>
            <a:r>
              <a:rPr lang="en-US" dirty="0"/>
              <a:t>Agile Practice: Test Driven Development (TDD)</a:t>
            </a:r>
          </a:p>
        </p:txBody>
      </p:sp>
      <p:sp>
        <p:nvSpPr>
          <p:cNvPr id="3" name="Content Placeholder 2">
            <a:extLst>
              <a:ext uri="{FF2B5EF4-FFF2-40B4-BE49-F238E27FC236}">
                <a16:creationId xmlns:a16="http://schemas.microsoft.com/office/drawing/2014/main" id="{ADAB3463-9C3C-8346-A06A-BAD33DA43ABE}"/>
              </a:ext>
            </a:extLst>
          </p:cNvPr>
          <p:cNvSpPr>
            <a:spLocks noGrp="1"/>
          </p:cNvSpPr>
          <p:nvPr>
            <p:ph sz="half" idx="1"/>
          </p:nvPr>
        </p:nvSpPr>
        <p:spPr/>
        <p:txBody>
          <a:bodyPr>
            <a:normAutofit lnSpcReduction="10000"/>
          </a:bodyPr>
          <a:lstStyle/>
          <a:p>
            <a:r>
              <a:rPr lang="en-US" altLang="en-US" dirty="0"/>
              <a:t>Puts test specification as the critical design activity</a:t>
            </a:r>
          </a:p>
          <a:p>
            <a:pPr lvl="1"/>
            <a:r>
              <a:rPr lang="en-US" altLang="en-US" dirty="0"/>
              <a:t>Understands that deployment comes when the system passes testing </a:t>
            </a:r>
          </a:p>
          <a:p>
            <a:r>
              <a:rPr lang="en-US" altLang="en-US" dirty="0"/>
              <a:t>The act of defining tests requires a deep understanding of the problem</a:t>
            </a:r>
          </a:p>
          <a:p>
            <a:r>
              <a:rPr lang="en-US" altLang="en-US" dirty="0"/>
              <a:t>Clearly defines what success means</a:t>
            </a:r>
          </a:p>
          <a:p>
            <a:pPr lvl="1"/>
            <a:r>
              <a:rPr lang="en-US" altLang="en-US" dirty="0"/>
              <a:t>No more guesswork as to what “complete” means</a:t>
            </a:r>
          </a:p>
        </p:txBody>
      </p:sp>
      <p:sp>
        <p:nvSpPr>
          <p:cNvPr id="4" name="Content Placeholder 3">
            <a:extLst>
              <a:ext uri="{FF2B5EF4-FFF2-40B4-BE49-F238E27FC236}">
                <a16:creationId xmlns:a16="http://schemas.microsoft.com/office/drawing/2014/main" id="{D4FFEF72-6F3F-6C4A-BABE-6B32FD0F1042}"/>
              </a:ext>
            </a:extLst>
          </p:cNvPr>
          <p:cNvSpPr>
            <a:spLocks noGrp="1"/>
          </p:cNvSpPr>
          <p:nvPr>
            <p:ph sz="half" idx="2"/>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4BF218D-52FC-C947-8067-44F1E513C508}"/>
              </a:ext>
            </a:extLst>
          </p:cNvPr>
          <p:cNvSpPr>
            <a:spLocks noGrp="1"/>
          </p:cNvSpPr>
          <p:nvPr>
            <p:ph type="sldNum" sz="quarter" idx="12"/>
          </p:nvPr>
        </p:nvSpPr>
        <p:spPr/>
        <p:txBody>
          <a:bodyPr/>
          <a:lstStyle/>
          <a:p>
            <a:fld id="{20F37917-FD3A-4669-9018-DA04BCDD3D75}" type="slidenum">
              <a:rPr lang="en-US" smtClean="0"/>
              <a:t>23</a:t>
            </a:fld>
            <a:endParaRPr lang="en-US"/>
          </a:p>
        </p:txBody>
      </p:sp>
      <p:grpSp>
        <p:nvGrpSpPr>
          <p:cNvPr id="6" name="Group 4">
            <a:extLst>
              <a:ext uri="{FF2B5EF4-FFF2-40B4-BE49-F238E27FC236}">
                <a16:creationId xmlns:a16="http://schemas.microsoft.com/office/drawing/2014/main" id="{68FF6421-A549-D542-9A47-7547452A9A35}"/>
              </a:ext>
            </a:extLst>
          </p:cNvPr>
          <p:cNvGrpSpPr>
            <a:grpSpLocks/>
          </p:cNvGrpSpPr>
          <p:nvPr/>
        </p:nvGrpSpPr>
        <p:grpSpPr bwMode="auto">
          <a:xfrm>
            <a:off x="7331931" y="2484611"/>
            <a:ext cx="4021869" cy="3926909"/>
            <a:chOff x="-2" y="-1"/>
            <a:chExt cx="5166800" cy="4993991"/>
          </a:xfrm>
        </p:grpSpPr>
        <p:grpSp>
          <p:nvGrpSpPr>
            <p:cNvPr id="7" name="Group 5">
              <a:extLst>
                <a:ext uri="{FF2B5EF4-FFF2-40B4-BE49-F238E27FC236}">
                  <a16:creationId xmlns:a16="http://schemas.microsoft.com/office/drawing/2014/main" id="{2D433707-1349-E443-9792-7ACD82B2EFC4}"/>
                </a:ext>
              </a:extLst>
            </p:cNvPr>
            <p:cNvGrpSpPr>
              <a:grpSpLocks/>
            </p:cNvGrpSpPr>
            <p:nvPr/>
          </p:nvGrpSpPr>
          <p:grpSpPr bwMode="auto">
            <a:xfrm>
              <a:off x="624908" y="2080390"/>
              <a:ext cx="1802267" cy="833210"/>
              <a:chOff x="0" y="0"/>
              <a:chExt cx="1802267" cy="833210"/>
            </a:xfrm>
          </p:grpSpPr>
          <p:sp>
            <p:nvSpPr>
              <p:cNvPr id="32" name="AutoShape 6">
                <a:extLst>
                  <a:ext uri="{FF2B5EF4-FFF2-40B4-BE49-F238E27FC236}">
                    <a16:creationId xmlns:a16="http://schemas.microsoft.com/office/drawing/2014/main" id="{70CF5987-2D44-6649-83A0-608BC6A00FE7}"/>
                  </a:ext>
                </a:extLst>
              </p:cNvPr>
              <p:cNvSpPr>
                <a:spLocks/>
              </p:cNvSpPr>
              <p:nvPr/>
            </p:nvSpPr>
            <p:spPr bwMode="auto">
              <a:xfrm>
                <a:off x="0" y="0"/>
                <a:ext cx="1802267" cy="833210"/>
              </a:xfrm>
              <a:prstGeom prst="roundRect">
                <a:avLst>
                  <a:gd name="adj" fmla="val 16667"/>
                </a:avLst>
              </a:prstGeom>
              <a:solidFill>
                <a:srgbClr val="FEC92B"/>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endParaRPr lang="en-US" altLang="en-US" sz="1266"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33" name="Text Box 7">
                <a:extLst>
                  <a:ext uri="{FF2B5EF4-FFF2-40B4-BE49-F238E27FC236}">
                    <a16:creationId xmlns:a16="http://schemas.microsoft.com/office/drawing/2014/main" id="{A549AA8E-9086-054E-924A-404102407385}"/>
                  </a:ext>
                </a:extLst>
              </p:cNvPr>
              <p:cNvSpPr txBox="1">
                <a:spLocks/>
              </p:cNvSpPr>
              <p:nvPr/>
            </p:nvSpPr>
            <p:spPr bwMode="auto">
              <a:xfrm>
                <a:off x="40672" y="208980"/>
                <a:ext cx="1720921" cy="41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1125"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Tests</a:t>
                </a:r>
              </a:p>
            </p:txBody>
          </p:sp>
        </p:grpSp>
        <p:grpSp>
          <p:nvGrpSpPr>
            <p:cNvPr id="8" name="Group 8">
              <a:extLst>
                <a:ext uri="{FF2B5EF4-FFF2-40B4-BE49-F238E27FC236}">
                  <a16:creationId xmlns:a16="http://schemas.microsoft.com/office/drawing/2014/main" id="{45E7D4DB-1A87-6E42-88DA-8B696F8DA441}"/>
                </a:ext>
              </a:extLst>
            </p:cNvPr>
            <p:cNvGrpSpPr>
              <a:grpSpLocks/>
            </p:cNvGrpSpPr>
            <p:nvPr/>
          </p:nvGrpSpPr>
          <p:grpSpPr bwMode="auto">
            <a:xfrm>
              <a:off x="3119997" y="1104462"/>
              <a:ext cx="1802268" cy="833211"/>
              <a:chOff x="0" y="0"/>
              <a:chExt cx="1802267" cy="833210"/>
            </a:xfrm>
          </p:grpSpPr>
          <p:sp>
            <p:nvSpPr>
              <p:cNvPr id="30" name="AutoShape 9">
                <a:extLst>
                  <a:ext uri="{FF2B5EF4-FFF2-40B4-BE49-F238E27FC236}">
                    <a16:creationId xmlns:a16="http://schemas.microsoft.com/office/drawing/2014/main" id="{A20FEDBD-4C78-524F-9D4B-BF5D9E427AFB}"/>
                  </a:ext>
                </a:extLst>
              </p:cNvPr>
              <p:cNvSpPr>
                <a:spLocks/>
              </p:cNvSpPr>
              <p:nvPr/>
            </p:nvSpPr>
            <p:spPr bwMode="auto">
              <a:xfrm>
                <a:off x="0" y="0"/>
                <a:ext cx="1802267" cy="833210"/>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endParaRPr lang="en-US" altLang="en-US" sz="1266"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31" name="Text Box 10">
                <a:extLst>
                  <a:ext uri="{FF2B5EF4-FFF2-40B4-BE49-F238E27FC236}">
                    <a16:creationId xmlns:a16="http://schemas.microsoft.com/office/drawing/2014/main" id="{0C622877-31BC-C143-87C4-D1CD9856F74E}"/>
                  </a:ext>
                </a:extLst>
              </p:cNvPr>
              <p:cNvSpPr txBox="1">
                <a:spLocks/>
              </p:cNvSpPr>
              <p:nvPr/>
            </p:nvSpPr>
            <p:spPr bwMode="auto">
              <a:xfrm>
                <a:off x="40672" y="208980"/>
                <a:ext cx="1720921" cy="41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1125"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Design</a:t>
                </a:r>
              </a:p>
            </p:txBody>
          </p:sp>
        </p:grpSp>
        <p:grpSp>
          <p:nvGrpSpPr>
            <p:cNvPr id="9" name="Group 11">
              <a:extLst>
                <a:ext uri="{FF2B5EF4-FFF2-40B4-BE49-F238E27FC236}">
                  <a16:creationId xmlns:a16="http://schemas.microsoft.com/office/drawing/2014/main" id="{362A4E4C-FBDA-8143-A08A-FB726BB7E363}"/>
                </a:ext>
              </a:extLst>
            </p:cNvPr>
            <p:cNvGrpSpPr>
              <a:grpSpLocks/>
            </p:cNvGrpSpPr>
            <p:nvPr/>
          </p:nvGrpSpPr>
          <p:grpSpPr bwMode="auto">
            <a:xfrm>
              <a:off x="624908" y="-1"/>
              <a:ext cx="1802267" cy="833212"/>
              <a:chOff x="0" y="-1"/>
              <a:chExt cx="1802267" cy="833212"/>
            </a:xfrm>
          </p:grpSpPr>
          <p:sp>
            <p:nvSpPr>
              <p:cNvPr id="28" name="AutoShape 12">
                <a:extLst>
                  <a:ext uri="{FF2B5EF4-FFF2-40B4-BE49-F238E27FC236}">
                    <a16:creationId xmlns:a16="http://schemas.microsoft.com/office/drawing/2014/main" id="{3147D9EA-D625-B84D-BCC3-5C4479E55884}"/>
                  </a:ext>
                </a:extLst>
              </p:cNvPr>
              <p:cNvSpPr>
                <a:spLocks/>
              </p:cNvSpPr>
              <p:nvPr/>
            </p:nvSpPr>
            <p:spPr bwMode="auto">
              <a:xfrm>
                <a:off x="0" y="-1"/>
                <a:ext cx="1802267" cy="833212"/>
              </a:xfrm>
              <a:prstGeom prst="roundRect">
                <a:avLst>
                  <a:gd name="adj" fmla="val 16667"/>
                </a:avLst>
              </a:prstGeom>
              <a:gradFill rotWithShape="0">
                <a:gsLst>
                  <a:gs pos="0">
                    <a:srgbClr val="FFA2A2"/>
                  </a:gs>
                  <a:gs pos="100000">
                    <a:srgbClr val="CC0000"/>
                  </a:gs>
                </a:gsLst>
                <a:lin ang="5400000"/>
              </a:gra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endParaRPr lang="en-US" altLang="en-US" sz="1266"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29" name="Text Box 13">
                <a:extLst>
                  <a:ext uri="{FF2B5EF4-FFF2-40B4-BE49-F238E27FC236}">
                    <a16:creationId xmlns:a16="http://schemas.microsoft.com/office/drawing/2014/main" id="{DCC9C5CD-DEA6-E74A-A271-76BC60510473}"/>
                  </a:ext>
                </a:extLst>
              </p:cNvPr>
              <p:cNvSpPr txBox="1">
                <a:spLocks/>
              </p:cNvSpPr>
              <p:nvPr/>
            </p:nvSpPr>
            <p:spPr bwMode="auto">
              <a:xfrm>
                <a:off x="40672" y="208980"/>
                <a:ext cx="1720921" cy="41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1125"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Specification</a:t>
                </a:r>
              </a:p>
            </p:txBody>
          </p:sp>
        </p:grpSp>
        <p:sp>
          <p:nvSpPr>
            <p:cNvPr id="10" name="Text Box 14">
              <a:extLst>
                <a:ext uri="{FF2B5EF4-FFF2-40B4-BE49-F238E27FC236}">
                  <a16:creationId xmlns:a16="http://schemas.microsoft.com/office/drawing/2014/main" id="{F7AD569C-86FA-1248-9DB9-91AE4A265260}"/>
                </a:ext>
              </a:extLst>
            </p:cNvPr>
            <p:cNvSpPr txBox="1">
              <a:spLocks/>
            </p:cNvSpPr>
            <p:nvPr/>
          </p:nvSpPr>
          <p:spPr bwMode="auto">
            <a:xfrm>
              <a:off x="3629345" y="45280"/>
              <a:ext cx="1292915" cy="779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r"/>
              <a:r>
                <a:rPr lang="en-US" altLang="en-US" sz="844" dirty="0">
                  <a:solidFill>
                    <a:srgbClr val="A6A6A6"/>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Defines </a:t>
              </a:r>
              <a:br>
                <a:rPr lang="en-US" altLang="en-US" sz="844" dirty="0">
                  <a:solidFill>
                    <a:srgbClr val="A6A6A6"/>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br>
              <a:r>
                <a:rPr lang="en-US" altLang="en-US" sz="844" dirty="0">
                  <a:solidFill>
                    <a:srgbClr val="A6A6A6"/>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(non)function</a:t>
              </a:r>
            </a:p>
            <a:p>
              <a:pPr algn="r"/>
              <a:r>
                <a:rPr lang="en-US" altLang="en-US" sz="844" dirty="0">
                  <a:solidFill>
                    <a:srgbClr val="A6A6A6"/>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objectives</a:t>
              </a:r>
            </a:p>
          </p:txBody>
        </p:sp>
        <p:sp>
          <p:nvSpPr>
            <p:cNvPr id="11" name="Text Box 15">
              <a:extLst>
                <a:ext uri="{FF2B5EF4-FFF2-40B4-BE49-F238E27FC236}">
                  <a16:creationId xmlns:a16="http://schemas.microsoft.com/office/drawing/2014/main" id="{AF04498E-ED44-184C-B238-88C67541796D}"/>
                </a:ext>
              </a:extLst>
            </p:cNvPr>
            <p:cNvSpPr txBox="1">
              <a:spLocks/>
            </p:cNvSpPr>
            <p:nvPr/>
          </p:nvSpPr>
          <p:spPr bwMode="auto">
            <a:xfrm>
              <a:off x="-2" y="1095851"/>
              <a:ext cx="1553211" cy="779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r"/>
              <a: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Defines acceptance objectives</a:t>
              </a:r>
            </a:p>
          </p:txBody>
        </p:sp>
        <p:sp>
          <p:nvSpPr>
            <p:cNvPr id="12" name="AutoShape 16">
              <a:extLst>
                <a:ext uri="{FF2B5EF4-FFF2-40B4-BE49-F238E27FC236}">
                  <a16:creationId xmlns:a16="http://schemas.microsoft.com/office/drawing/2014/main" id="{887B2690-C1AB-1D40-8840-7B429E063620}"/>
                </a:ext>
              </a:extLst>
            </p:cNvPr>
            <p:cNvSpPr>
              <a:spLocks/>
            </p:cNvSpPr>
            <p:nvPr/>
          </p:nvSpPr>
          <p:spPr bwMode="auto">
            <a:xfrm rot="10800000" flipH="1">
              <a:off x="2427171" y="1521066"/>
              <a:ext cx="692829" cy="97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76200" cap="flat" cmpd="sng">
              <a:solidFill>
                <a:srgbClr val="FEC92B"/>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l"/>
              <a:endParaRPr lang="en-US" altLang="en-US" sz="1266"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13" name="AutoShape 17">
              <a:extLst>
                <a:ext uri="{FF2B5EF4-FFF2-40B4-BE49-F238E27FC236}">
                  <a16:creationId xmlns:a16="http://schemas.microsoft.com/office/drawing/2014/main" id="{253EC6D7-AB96-E941-BAAA-5BB03D2F49D7}"/>
                </a:ext>
              </a:extLst>
            </p:cNvPr>
            <p:cNvSpPr>
              <a:spLocks/>
            </p:cNvSpPr>
            <p:nvPr/>
          </p:nvSpPr>
          <p:spPr bwMode="auto">
            <a:xfrm rot="5400000">
              <a:off x="902449" y="1456797"/>
              <a:ext cx="1247184" cy="15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76200" cap="flat" cmpd="sng">
              <a:solidFill>
                <a:srgbClr val="CC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l"/>
              <a:endParaRPr lang="en-US" altLang="en-US" sz="1266"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14" name="AutoShape 18">
              <a:extLst>
                <a:ext uri="{FF2B5EF4-FFF2-40B4-BE49-F238E27FC236}">
                  <a16:creationId xmlns:a16="http://schemas.microsoft.com/office/drawing/2014/main" id="{44817ED3-FBD2-144D-BBE5-088C113CB844}"/>
                </a:ext>
              </a:extLst>
            </p:cNvPr>
            <p:cNvSpPr>
              <a:spLocks/>
            </p:cNvSpPr>
            <p:nvPr/>
          </p:nvSpPr>
          <p:spPr bwMode="auto">
            <a:xfrm>
              <a:off x="2427172" y="416604"/>
              <a:ext cx="1593961" cy="6878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21600" y="10800"/>
                    <a:pt x="21600" y="21600"/>
                  </a:cubicBezTo>
                </a:path>
              </a:pathLst>
            </a:custGeom>
            <a:noFill/>
            <a:ln w="25400" cap="flat" cmpd="sng">
              <a:solidFill>
                <a:srgbClr val="CC0000"/>
              </a:solidFill>
              <a:prstDash val="dash"/>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l"/>
              <a:endParaRPr lang="en-US" altLang="en-US" sz="1266"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15" name="Text Box 19">
              <a:extLst>
                <a:ext uri="{FF2B5EF4-FFF2-40B4-BE49-F238E27FC236}">
                  <a16:creationId xmlns:a16="http://schemas.microsoft.com/office/drawing/2014/main" id="{1C71DC6E-B5D7-5047-A9DC-B5CCF4F1EF07}"/>
                </a:ext>
              </a:extLst>
            </p:cNvPr>
            <p:cNvSpPr txBox="1">
              <a:spLocks/>
            </p:cNvSpPr>
            <p:nvPr/>
          </p:nvSpPr>
          <p:spPr bwMode="auto">
            <a:xfrm>
              <a:off x="1323717" y="3249120"/>
              <a:ext cx="1553211" cy="557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r"/>
              <a: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System</a:t>
              </a:r>
              <a:b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br>
              <a: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under test</a:t>
              </a:r>
            </a:p>
          </p:txBody>
        </p:sp>
        <p:sp>
          <p:nvSpPr>
            <p:cNvPr id="16" name="AutoShape 20">
              <a:extLst>
                <a:ext uri="{FF2B5EF4-FFF2-40B4-BE49-F238E27FC236}">
                  <a16:creationId xmlns:a16="http://schemas.microsoft.com/office/drawing/2014/main" id="{28229FB1-D522-064A-B96A-38646194F6B4}"/>
                </a:ext>
              </a:extLst>
            </p:cNvPr>
            <p:cNvSpPr>
              <a:spLocks/>
            </p:cNvSpPr>
            <p:nvPr/>
          </p:nvSpPr>
          <p:spPr bwMode="auto">
            <a:xfrm rot="5400000" flipH="1">
              <a:off x="2385242" y="2538925"/>
              <a:ext cx="1677823" cy="1593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3" y="0"/>
                  </a:moveTo>
                  <a:cubicBezTo>
                    <a:pt x="1836" y="0"/>
                    <a:pt x="0" y="4226"/>
                    <a:pt x="0" y="8453"/>
                  </a:cubicBezTo>
                  <a:cubicBezTo>
                    <a:pt x="0" y="12679"/>
                    <a:pt x="5400" y="16906"/>
                    <a:pt x="10800" y="16906"/>
                  </a:cubicBezTo>
                  <a:cubicBezTo>
                    <a:pt x="16200" y="16906"/>
                    <a:pt x="21600" y="19253"/>
                    <a:pt x="21600" y="21600"/>
                  </a:cubicBezTo>
                </a:path>
              </a:pathLst>
            </a:custGeom>
            <a:noFill/>
            <a:ln w="25400" cap="flat" cmpd="sng">
              <a:solidFill>
                <a:srgbClr val="DEA601"/>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l"/>
              <a:endParaRPr lang="en-US" altLang="en-US" sz="1266"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grpSp>
          <p:nvGrpSpPr>
            <p:cNvPr id="17" name="Group 21">
              <a:extLst>
                <a:ext uri="{FF2B5EF4-FFF2-40B4-BE49-F238E27FC236}">
                  <a16:creationId xmlns:a16="http://schemas.microsoft.com/office/drawing/2014/main" id="{0C9B43F3-E3CD-244B-A55F-5DA3C00BFD1A}"/>
                </a:ext>
              </a:extLst>
            </p:cNvPr>
            <p:cNvGrpSpPr>
              <a:grpSpLocks/>
            </p:cNvGrpSpPr>
            <p:nvPr/>
          </p:nvGrpSpPr>
          <p:grpSpPr bwMode="auto">
            <a:xfrm>
              <a:off x="3119997" y="3056318"/>
              <a:ext cx="1802268" cy="833212"/>
              <a:chOff x="0" y="-1"/>
              <a:chExt cx="1802267" cy="833212"/>
            </a:xfrm>
          </p:grpSpPr>
          <p:sp>
            <p:nvSpPr>
              <p:cNvPr id="26" name="AutoShape 22">
                <a:extLst>
                  <a:ext uri="{FF2B5EF4-FFF2-40B4-BE49-F238E27FC236}">
                    <a16:creationId xmlns:a16="http://schemas.microsoft.com/office/drawing/2014/main" id="{8D7BEA7A-E30E-FD4C-B3E1-D187475EB1D4}"/>
                  </a:ext>
                </a:extLst>
              </p:cNvPr>
              <p:cNvSpPr>
                <a:spLocks/>
              </p:cNvSpPr>
              <p:nvPr/>
            </p:nvSpPr>
            <p:spPr bwMode="auto">
              <a:xfrm>
                <a:off x="0" y="-1"/>
                <a:ext cx="1802267" cy="833212"/>
              </a:xfrm>
              <a:prstGeom prst="roundRect">
                <a:avLst>
                  <a:gd name="adj" fmla="val 16667"/>
                </a:avLst>
              </a:prstGeom>
              <a:solidFill>
                <a:srgbClr val="DEA601"/>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endParaRPr lang="en-US" altLang="en-US" sz="1266"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27" name="Text Box 23">
                <a:extLst>
                  <a:ext uri="{FF2B5EF4-FFF2-40B4-BE49-F238E27FC236}">
                    <a16:creationId xmlns:a16="http://schemas.microsoft.com/office/drawing/2014/main" id="{EC5B7BF5-1502-834A-905B-3DE109C67038}"/>
                  </a:ext>
                </a:extLst>
              </p:cNvPr>
              <p:cNvSpPr txBox="1">
                <a:spLocks/>
              </p:cNvSpPr>
              <p:nvPr/>
            </p:nvSpPr>
            <p:spPr bwMode="auto">
              <a:xfrm>
                <a:off x="40672" y="208980"/>
                <a:ext cx="1720921" cy="41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1125"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Development</a:t>
                </a:r>
              </a:p>
            </p:txBody>
          </p:sp>
        </p:grpSp>
        <p:sp>
          <p:nvSpPr>
            <p:cNvPr id="18" name="Text Box 24">
              <a:extLst>
                <a:ext uri="{FF2B5EF4-FFF2-40B4-BE49-F238E27FC236}">
                  <a16:creationId xmlns:a16="http://schemas.microsoft.com/office/drawing/2014/main" id="{1E4BDDEA-7A41-8048-BAFD-86D3F777DE67}"/>
                </a:ext>
              </a:extLst>
            </p:cNvPr>
            <p:cNvSpPr txBox="1">
              <a:spLocks/>
            </p:cNvSpPr>
            <p:nvPr/>
          </p:nvSpPr>
          <p:spPr bwMode="auto">
            <a:xfrm>
              <a:off x="1359053" y="1394777"/>
              <a:ext cx="1553211" cy="335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r"/>
              <a: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Informs designs</a:t>
              </a:r>
            </a:p>
          </p:txBody>
        </p:sp>
        <p:sp>
          <p:nvSpPr>
            <p:cNvPr id="19" name="AutoShape 25">
              <a:extLst>
                <a:ext uri="{FF2B5EF4-FFF2-40B4-BE49-F238E27FC236}">
                  <a16:creationId xmlns:a16="http://schemas.microsoft.com/office/drawing/2014/main" id="{0330E1EE-1017-2741-8CB9-C07262DA4C8C}"/>
                </a:ext>
              </a:extLst>
            </p:cNvPr>
            <p:cNvSpPr>
              <a:spLocks/>
            </p:cNvSpPr>
            <p:nvPr/>
          </p:nvSpPr>
          <p:spPr bwMode="auto">
            <a:xfrm rot="5400000">
              <a:off x="3461808" y="2496994"/>
              <a:ext cx="1118649" cy="15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B05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l"/>
              <a:endParaRPr lang="en-US" altLang="en-US" sz="1266"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20" name="Text Box 26">
              <a:extLst>
                <a:ext uri="{FF2B5EF4-FFF2-40B4-BE49-F238E27FC236}">
                  <a16:creationId xmlns:a16="http://schemas.microsoft.com/office/drawing/2014/main" id="{63388724-8631-AE4A-B7B0-8511AED4C35C}"/>
                </a:ext>
              </a:extLst>
            </p:cNvPr>
            <p:cNvSpPr txBox="1">
              <a:spLocks/>
            </p:cNvSpPr>
            <p:nvPr/>
          </p:nvSpPr>
          <p:spPr bwMode="auto">
            <a:xfrm>
              <a:off x="3613587" y="1961306"/>
              <a:ext cx="1553211" cy="557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r"/>
              <a: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Defines</a:t>
              </a:r>
              <a:b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br>
              <a: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system</a:t>
              </a:r>
            </a:p>
          </p:txBody>
        </p:sp>
        <p:grpSp>
          <p:nvGrpSpPr>
            <p:cNvPr id="21" name="Group 27">
              <a:extLst>
                <a:ext uri="{FF2B5EF4-FFF2-40B4-BE49-F238E27FC236}">
                  <a16:creationId xmlns:a16="http://schemas.microsoft.com/office/drawing/2014/main" id="{DE9CE4A9-0ECB-E248-B507-2B71539134BD}"/>
                </a:ext>
              </a:extLst>
            </p:cNvPr>
            <p:cNvGrpSpPr>
              <a:grpSpLocks/>
            </p:cNvGrpSpPr>
            <p:nvPr/>
          </p:nvGrpSpPr>
          <p:grpSpPr bwMode="auto">
            <a:xfrm>
              <a:off x="624908" y="4160780"/>
              <a:ext cx="1802267" cy="833210"/>
              <a:chOff x="0" y="0"/>
              <a:chExt cx="1802267" cy="833210"/>
            </a:xfrm>
          </p:grpSpPr>
          <p:sp>
            <p:nvSpPr>
              <p:cNvPr id="24" name="AutoShape 28">
                <a:extLst>
                  <a:ext uri="{FF2B5EF4-FFF2-40B4-BE49-F238E27FC236}">
                    <a16:creationId xmlns:a16="http://schemas.microsoft.com/office/drawing/2014/main" id="{5803B24A-545E-C646-8D64-CDBD76AED63B}"/>
                  </a:ext>
                </a:extLst>
              </p:cNvPr>
              <p:cNvSpPr>
                <a:spLocks/>
              </p:cNvSpPr>
              <p:nvPr/>
            </p:nvSpPr>
            <p:spPr bwMode="auto">
              <a:xfrm>
                <a:off x="0" y="0"/>
                <a:ext cx="1802267" cy="833210"/>
              </a:xfrm>
              <a:prstGeom prst="roundRect">
                <a:avLst>
                  <a:gd name="adj" fmla="val 16667"/>
                </a:avLst>
              </a:prstGeom>
              <a:gradFill rotWithShape="0">
                <a:gsLst>
                  <a:gs pos="0">
                    <a:srgbClr val="FFA2A2"/>
                  </a:gs>
                  <a:gs pos="100000">
                    <a:srgbClr val="CC0000"/>
                  </a:gs>
                </a:gsLst>
                <a:lin ang="5400000"/>
              </a:gra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endParaRPr lang="en-US" altLang="en-US" sz="1266"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25" name="Text Box 29">
                <a:extLst>
                  <a:ext uri="{FF2B5EF4-FFF2-40B4-BE49-F238E27FC236}">
                    <a16:creationId xmlns:a16="http://schemas.microsoft.com/office/drawing/2014/main" id="{CE55E427-29B1-BB44-ACC4-FAACC32D2CBE}"/>
                  </a:ext>
                </a:extLst>
              </p:cNvPr>
              <p:cNvSpPr txBox="1">
                <a:spLocks/>
              </p:cNvSpPr>
              <p:nvPr/>
            </p:nvSpPr>
            <p:spPr bwMode="auto">
              <a:xfrm>
                <a:off x="40672" y="208980"/>
                <a:ext cx="1720921" cy="415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1125"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Deployment</a:t>
                </a:r>
              </a:p>
            </p:txBody>
          </p:sp>
        </p:grpSp>
        <p:sp>
          <p:nvSpPr>
            <p:cNvPr id="22" name="AutoShape 30">
              <a:extLst>
                <a:ext uri="{FF2B5EF4-FFF2-40B4-BE49-F238E27FC236}">
                  <a16:creationId xmlns:a16="http://schemas.microsoft.com/office/drawing/2014/main" id="{86D47098-2099-D44C-813C-99D72BB3971F}"/>
                </a:ext>
              </a:extLst>
            </p:cNvPr>
            <p:cNvSpPr>
              <a:spLocks/>
            </p:cNvSpPr>
            <p:nvPr/>
          </p:nvSpPr>
          <p:spPr bwMode="auto">
            <a:xfrm rot="5400000">
              <a:off x="902449" y="3537186"/>
              <a:ext cx="1247184" cy="15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FEC92B"/>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l"/>
              <a:endParaRPr lang="en-US" altLang="en-US" sz="1266"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endParaRPr>
            </a:p>
          </p:txBody>
        </p:sp>
        <p:sp>
          <p:nvSpPr>
            <p:cNvPr id="23" name="Text Box 31">
              <a:extLst>
                <a:ext uri="{FF2B5EF4-FFF2-40B4-BE49-F238E27FC236}">
                  <a16:creationId xmlns:a16="http://schemas.microsoft.com/office/drawing/2014/main" id="{163F47BC-E272-CA4D-AFDB-9B3AAEC139B0}"/>
                </a:ext>
              </a:extLst>
            </p:cNvPr>
            <p:cNvSpPr txBox="1">
              <a:spLocks/>
            </p:cNvSpPr>
            <p:nvPr/>
          </p:nvSpPr>
          <p:spPr bwMode="auto">
            <a:xfrm>
              <a:off x="23530" y="3397541"/>
              <a:ext cx="1553211" cy="55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2146" tIns="32146" rIns="32146" bIns="32146"/>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pPr algn="r"/>
              <a: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Verified</a:t>
              </a:r>
              <a:b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br>
              <a:r>
                <a:rPr lang="en-US" altLang="en-US" sz="844" dirty="0">
                  <a:solidFill>
                    <a:srgbClr val="615445"/>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system</a:t>
              </a:r>
            </a:p>
          </p:txBody>
        </p:sp>
      </p:grpSp>
    </p:spTree>
    <p:extLst>
      <p:ext uri="{BB962C8B-B14F-4D97-AF65-F5344CB8AC3E}">
        <p14:creationId xmlns:p14="http://schemas.microsoft.com/office/powerpoint/2010/main" val="1490548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lstStyle/>
          <a:p>
            <a:r>
              <a:rPr lang="en-US"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24</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4878-D579-8A4F-8DAF-3417092F4244}"/>
              </a:ext>
            </a:extLst>
          </p:cNvPr>
          <p:cNvSpPr>
            <a:spLocks noGrp="1"/>
          </p:cNvSpPr>
          <p:nvPr>
            <p:ph type="title"/>
          </p:nvPr>
        </p:nvSpPr>
        <p:spPr/>
        <p:txBody>
          <a:bodyPr/>
          <a:lstStyle/>
          <a:p>
            <a:r>
              <a:rPr lang="en-US" dirty="0"/>
              <a:t>Agile Practice: Small, Continuous Releases</a:t>
            </a:r>
          </a:p>
        </p:txBody>
      </p:sp>
      <p:sp>
        <p:nvSpPr>
          <p:cNvPr id="3" name="Content Placeholder 2">
            <a:extLst>
              <a:ext uri="{FF2B5EF4-FFF2-40B4-BE49-F238E27FC236}">
                <a16:creationId xmlns:a16="http://schemas.microsoft.com/office/drawing/2014/main" id="{C63DBF6C-B689-B94C-B219-95AEDBF78E3B}"/>
              </a:ext>
            </a:extLst>
          </p:cNvPr>
          <p:cNvSpPr>
            <a:spLocks noGrp="1"/>
          </p:cNvSpPr>
          <p:nvPr>
            <p:ph sz="half" idx="1"/>
          </p:nvPr>
        </p:nvSpPr>
        <p:spPr>
          <a:xfrm>
            <a:off x="838200" y="1825625"/>
            <a:ext cx="3973643" cy="4351338"/>
          </a:xfrm>
        </p:spPr>
        <p:txBody>
          <a:bodyPr/>
          <a:lstStyle/>
          <a:p>
            <a:r>
              <a:rPr lang="en-US" dirty="0"/>
              <a:t>System is put into production before solving the full problem – new releases that add value happen fast (monthly, daily, hourly…)</a:t>
            </a:r>
          </a:p>
          <a:p>
            <a:r>
              <a:rPr lang="en-US" dirty="0"/>
              <a:t>Multiple release phases for fast-feedback</a:t>
            </a:r>
          </a:p>
          <a:p>
            <a:r>
              <a:rPr lang="en-US" dirty="0"/>
              <a:t>More in week 8</a:t>
            </a:r>
          </a:p>
        </p:txBody>
      </p:sp>
      <p:sp>
        <p:nvSpPr>
          <p:cNvPr id="5" name="Slide Number Placeholder 4">
            <a:extLst>
              <a:ext uri="{FF2B5EF4-FFF2-40B4-BE49-F238E27FC236}">
                <a16:creationId xmlns:a16="http://schemas.microsoft.com/office/drawing/2014/main" id="{36ED3313-18E0-1F49-A8E6-CF085BF036A9}"/>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11" name="TextBox 10">
            <a:extLst>
              <a:ext uri="{FF2B5EF4-FFF2-40B4-BE49-F238E27FC236}">
                <a16:creationId xmlns:a16="http://schemas.microsoft.com/office/drawing/2014/main" id="{8F0218F5-4CDB-F44E-B377-5DEB62AA9B22}"/>
              </a:ext>
            </a:extLst>
          </p:cNvPr>
          <p:cNvSpPr txBox="1"/>
          <p:nvPr/>
        </p:nvSpPr>
        <p:spPr>
          <a:xfrm>
            <a:off x="4017364" y="679054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12" name="GIYNPgGn5SctXdIGAAAAAAAkALkybj0JAAAB.jpg" descr="GIYNPgGn5SctXdIGAAAAAAAkALkybj0JAAAB.jpg">
            <a:extLst>
              <a:ext uri="{FF2B5EF4-FFF2-40B4-BE49-F238E27FC236}">
                <a16:creationId xmlns:a16="http://schemas.microsoft.com/office/drawing/2014/main" id="{AACF7DF2-5940-8D48-929D-D85A49F586EA}"/>
              </a:ext>
            </a:extLst>
          </p:cNvPr>
          <p:cNvPicPr>
            <a:picLocks noChangeAspect="1"/>
          </p:cNvPicPr>
          <p:nvPr/>
        </p:nvPicPr>
        <p:blipFill>
          <a:blip r:embed="rId3"/>
          <a:stretch>
            <a:fillRect/>
          </a:stretch>
        </p:blipFill>
        <p:spPr>
          <a:xfrm>
            <a:off x="4811843" y="1783908"/>
            <a:ext cx="7206834" cy="4053845"/>
          </a:xfrm>
          <a:prstGeom prst="rect">
            <a:avLst/>
          </a:prstGeom>
          <a:ln w="12700">
            <a:miter lim="400000"/>
          </a:ln>
        </p:spPr>
      </p:pic>
      <p:sp>
        <p:nvSpPr>
          <p:cNvPr id="13" name="TextBox 12">
            <a:extLst>
              <a:ext uri="{FF2B5EF4-FFF2-40B4-BE49-F238E27FC236}">
                <a16:creationId xmlns:a16="http://schemas.microsoft.com/office/drawing/2014/main" id="{E4DF6BCF-42D0-5F43-816C-7767C9D8AE1D}"/>
              </a:ext>
            </a:extLst>
          </p:cNvPr>
          <p:cNvSpPr txBox="1"/>
          <p:nvPr/>
        </p:nvSpPr>
        <p:spPr>
          <a:xfrm>
            <a:off x="7884826" y="6775554"/>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5" name="https://engineering.fb.com/2017/08/31/web/rapid-release-at-massive-scale/">
            <a:extLst>
              <a:ext uri="{FF2B5EF4-FFF2-40B4-BE49-F238E27FC236}">
                <a16:creationId xmlns:a16="http://schemas.microsoft.com/office/drawing/2014/main" id="{C3289E8D-DC57-3E4C-BF55-7B4106DE46D5}"/>
              </a:ext>
            </a:extLst>
          </p:cNvPr>
          <p:cNvSpPr txBox="1"/>
          <p:nvPr/>
        </p:nvSpPr>
        <p:spPr>
          <a:xfrm>
            <a:off x="5556879" y="5877063"/>
            <a:ext cx="6107441" cy="332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defTabSz="642937">
              <a:lnSpc>
                <a:spcPct val="117999"/>
              </a:lnSpc>
              <a:defRPr sz="3000" u="sng">
                <a:solidFill>
                  <a:srgbClr val="000000"/>
                </a:solidFill>
                <a:hlinkClick r:id="rId4"/>
              </a:defRPr>
            </a:lvl1pPr>
          </a:lstStyle>
          <a:p>
            <a:pPr>
              <a:defRPr u="none"/>
            </a:pPr>
            <a:r>
              <a:rPr sz="1500" u="sng" dirty="0">
                <a:hlinkClick r:id="rId4"/>
              </a:rPr>
              <a:t>https://engineering.fb.com/2017/08/31/web/rapid-release-at-massive-scale/</a:t>
            </a:r>
          </a:p>
        </p:txBody>
      </p:sp>
    </p:spTree>
    <p:extLst>
      <p:ext uri="{BB962C8B-B14F-4D97-AF65-F5344CB8AC3E}">
        <p14:creationId xmlns:p14="http://schemas.microsoft.com/office/powerpoint/2010/main" val="336128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a:bodyPr>
          <a:lstStyle/>
          <a:p>
            <a:r>
              <a:rPr lang="en-US" dirty="0"/>
              <a:t>What has changed in the past 50 years?</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4</a:t>
            </a:fld>
            <a:endParaRPr lang="en-US"/>
          </a:p>
        </p:txBody>
      </p:sp>
      <p:pic>
        <p:nvPicPr>
          <p:cNvPr id="1026" name="Picture 2">
            <a:extLst>
              <a:ext uri="{FF2B5EF4-FFF2-40B4-BE49-F238E27FC236}">
                <a16:creationId xmlns:a16="http://schemas.microsoft.com/office/drawing/2014/main" id="{4544C0FE-8988-6149-9291-9DA7124BE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1646634"/>
            <a:ext cx="6972300" cy="440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6E0F4D-4DB6-4A40-9DA6-3A1D7F76A50B}"/>
              </a:ext>
            </a:extLst>
          </p:cNvPr>
          <p:cNvSpPr txBox="1"/>
          <p:nvPr/>
        </p:nvSpPr>
        <p:spPr>
          <a:xfrm>
            <a:off x="7910804" y="6031625"/>
            <a:ext cx="3080657" cy="507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History of the tire swing meme</a:t>
            </a:r>
            <a:endParaRPr lang="en-US" dirty="0">
              <a:solidFill>
                <a:schemeClr val="tx1"/>
              </a:solidFill>
            </a:endParaRPr>
          </a:p>
        </p:txBody>
      </p:sp>
    </p:spTree>
    <p:extLst>
      <p:ext uri="{BB962C8B-B14F-4D97-AF65-F5344CB8AC3E}">
        <p14:creationId xmlns:p14="http://schemas.microsoft.com/office/powerpoint/2010/main" val="16354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lstStyle/>
          <a:p>
            <a:r>
              <a:rPr lang="en-US"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A brief history of software planning</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6</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096000" y="265429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440962"/>
            <a:ext cx="4774577" cy="1205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very inefficient</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of low quality</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often did not meet requirements</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Projects were unmanageable and code difficult to maintain</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605149" y="3695389"/>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528857" y="3641244"/>
            <a:ext cx="1978690" cy="796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2000" dirty="0">
                <a:latin typeface="Calibri" panose="020F0502020204030204" pitchFamily="34" charset="0"/>
                <a:cs typeface="Calibri" panose="020F0502020204030204" pitchFamily="34" charset="0"/>
              </a:rPr>
              <a:t>A call to action: We must study </a:t>
            </a:r>
            <a:r>
              <a:rPr sz="20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D526E-2C6D-D848-BA59-53FE0E5BA85E}"/>
              </a:ext>
            </a:extLst>
          </p:cNvPr>
          <p:cNvSpPr>
            <a:spLocks noGrp="1"/>
          </p:cNvSpPr>
          <p:nvPr>
            <p:ph type="title"/>
          </p:nvPr>
        </p:nvSpPr>
        <p:spPr>
          <a:xfrm>
            <a:off x="5297762" y="329184"/>
            <a:ext cx="6251110" cy="1783080"/>
          </a:xfrm>
        </p:spPr>
        <p:txBody>
          <a:bodyPr anchor="b">
            <a:normAutofit/>
          </a:bodyPr>
          <a:lstStyle/>
          <a:p>
            <a:r>
              <a:rPr lang="en-US" sz="4600"/>
              <a:t>Planning Engineering Projects</a:t>
            </a:r>
          </a:p>
        </p:txBody>
      </p:sp>
      <p:pic>
        <p:nvPicPr>
          <p:cNvPr id="5" name="payton-tuttle-HBanMaucOKo-unsplash.jpg" descr="payton-tuttle-HBanMaucOKo-unsplash.jpg">
            <a:extLst>
              <a:ext uri="{FF2B5EF4-FFF2-40B4-BE49-F238E27FC236}">
                <a16:creationId xmlns:a16="http://schemas.microsoft.com/office/drawing/2014/main" id="{D8F35A4E-C678-4B40-A0A1-1A718A3F305B}"/>
              </a:ext>
            </a:extLst>
          </p:cNvPr>
          <p:cNvPicPr>
            <a:picLocks noChangeAspect="1"/>
          </p:cNvPicPr>
          <p:nvPr/>
        </p:nvPicPr>
        <p:blipFill rotWithShape="1">
          <a:blip r:embed="rId3"/>
          <a:srcRect t="171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BADC3A-8BEF-B84D-8DA7-281D1154F28F}"/>
              </a:ext>
            </a:extLst>
          </p:cNvPr>
          <p:cNvSpPr>
            <a:spLocks noGrp="1"/>
          </p:cNvSpPr>
          <p:nvPr>
            <p:ph idx="1"/>
          </p:nvPr>
        </p:nvSpPr>
        <p:spPr>
          <a:xfrm>
            <a:off x="5297762" y="2706624"/>
            <a:ext cx="6251110" cy="3483864"/>
          </a:xfrm>
        </p:spPr>
        <p:txBody>
          <a:bodyPr>
            <a:normAutofit/>
          </a:bodyPr>
          <a:lstStyle/>
          <a:p>
            <a:pPr marL="0" indent="0">
              <a:buNone/>
            </a:pPr>
            <a:r>
              <a:rPr lang="en-US" sz="2200"/>
              <a:t>In contrast to software:</a:t>
            </a:r>
          </a:p>
          <a:p>
            <a:r>
              <a:rPr lang="en-US" sz="2200"/>
              <a:t>Mechanical in nature</a:t>
            </a:r>
          </a:p>
          <a:p>
            <a:r>
              <a:rPr lang="en-US" sz="2200"/>
              <a:t>Highly standardized:</a:t>
            </a:r>
          </a:p>
          <a:p>
            <a:pPr lvl="1"/>
            <a:r>
              <a:rPr lang="en-US" sz="2200"/>
              <a:t>Design process</a:t>
            </a:r>
          </a:p>
          <a:p>
            <a:pPr lvl="1"/>
            <a:r>
              <a:rPr lang="en-US" sz="2200"/>
              <a:t>Materials</a:t>
            </a:r>
          </a:p>
          <a:p>
            <a:pPr lvl="1"/>
            <a:r>
              <a:rPr lang="en-US" sz="2200"/>
              <a:t>Construction process</a:t>
            </a:r>
          </a:p>
        </p:txBody>
      </p:sp>
      <p:sp>
        <p:nvSpPr>
          <p:cNvPr id="4" name="Slide Number Placeholder 3">
            <a:extLst>
              <a:ext uri="{FF2B5EF4-FFF2-40B4-BE49-F238E27FC236}">
                <a16:creationId xmlns:a16="http://schemas.microsoft.com/office/drawing/2014/main" id="{47BBF709-BABE-6F44-9D34-C9B931C5212B}"/>
              </a:ext>
            </a:extLst>
          </p:cNvPr>
          <p:cNvSpPr>
            <a:spLocks noGrp="1"/>
          </p:cNvSpPr>
          <p:nvPr>
            <p:ph type="sldNum" sz="quarter" idx="12"/>
          </p:nvPr>
        </p:nvSpPr>
        <p:spPr>
          <a:xfrm>
            <a:off x="10052978" y="6356350"/>
            <a:ext cx="1300821" cy="365125"/>
          </a:xfrm>
        </p:spPr>
        <p:txBody>
          <a:bodyPr>
            <a:normAutofit/>
          </a:bodyPr>
          <a:lstStyle/>
          <a:p>
            <a:pPr>
              <a:spcAft>
                <a:spcPts val="600"/>
              </a:spcAft>
            </a:pPr>
            <a:fld id="{20F37917-FD3A-4669-9018-DA04BCDD3D75}" type="slidenum">
              <a:rPr lang="en-US" smtClean="0"/>
              <a:pPr>
                <a:spcAft>
                  <a:spcPts val="600"/>
                </a:spcAft>
              </a:pPr>
              <a:t>7</a:t>
            </a:fld>
            <a:endParaRPr lang="en-US"/>
          </a:p>
        </p:txBody>
      </p:sp>
    </p:spTree>
    <p:extLst>
      <p:ext uri="{BB962C8B-B14F-4D97-AF65-F5344CB8AC3E}">
        <p14:creationId xmlns:p14="http://schemas.microsoft.com/office/powerpoint/2010/main" val="31469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409-E512-FF4B-984E-877C3160BCD6}"/>
              </a:ext>
            </a:extLst>
          </p:cNvPr>
          <p:cNvSpPr>
            <a:spLocks noGrp="1"/>
          </p:cNvSpPr>
          <p:nvPr>
            <p:ph type="title"/>
          </p:nvPr>
        </p:nvSpPr>
        <p:spPr/>
        <p:txBody>
          <a:bodyPr/>
          <a:lstStyle/>
          <a:p>
            <a:r>
              <a:rPr lang="en-US" dirty="0">
                <a:cs typeface="Verdana" panose="020B0604030504040204" pitchFamily="34" charset="0"/>
              </a:rPr>
              <a:t>Software Process: Waterfall (~1970)</a:t>
            </a:r>
          </a:p>
        </p:txBody>
      </p:sp>
      <p:sp>
        <p:nvSpPr>
          <p:cNvPr id="4" name="Slide Number Placeholder 3">
            <a:extLst>
              <a:ext uri="{FF2B5EF4-FFF2-40B4-BE49-F238E27FC236}">
                <a16:creationId xmlns:a16="http://schemas.microsoft.com/office/drawing/2014/main" id="{8F22C870-8C88-1E47-AA1C-A4DE9681BAA5}"/>
              </a:ext>
            </a:extLst>
          </p:cNvPr>
          <p:cNvSpPr>
            <a:spLocks noGrp="1"/>
          </p:cNvSpPr>
          <p:nvPr>
            <p:ph type="sldNum" sz="quarter" idx="12"/>
          </p:nvPr>
        </p:nvSpPr>
        <p:spPr/>
        <p:txBody>
          <a:bodyPr/>
          <a:lstStyle/>
          <a:p>
            <a:fld id="{20F37917-FD3A-4669-9018-DA04BCDD3D75}" type="slidenum">
              <a:rPr lang="en-US" smtClean="0">
                <a:latin typeface="Calibri" panose="020F0502020204030204" pitchFamily="34" charset="0"/>
                <a:cs typeface="Calibri" panose="020F0502020204030204" pitchFamily="34" charset="0"/>
              </a:rPr>
              <a:t>8</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BC2B45E-B715-E441-81DE-D9273F563B0D}"/>
              </a:ext>
            </a:extLst>
          </p:cNvPr>
          <p:cNvSpPr txBox="1"/>
          <p:nvPr/>
        </p:nvSpPr>
        <p:spPr>
          <a:xfrm>
            <a:off x="6799659" y="1729176"/>
            <a:ext cx="4554141" cy="39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b="1" i="1" dirty="0">
                <a:solidFill>
                  <a:srgbClr val="FF0000"/>
                </a:solidFill>
                <a:latin typeface="Calibri" panose="020F0502020204030204" pitchFamily="34" charset="0"/>
                <a:cs typeface="Calibri" panose="020F0502020204030204" pitchFamily="34" charset="0"/>
              </a:rPr>
              <a:t>systematic, sequential </a:t>
            </a:r>
            <a:r>
              <a:rPr lang="en-US" sz="2118" dirty="0">
                <a:latin typeface="Calibri" panose="020F0502020204030204" pitchFamily="34" charset="0"/>
                <a:cs typeface="Calibri" panose="020F0502020204030204" pitchFamily="34" charset="0"/>
              </a:rPr>
              <a:t>approach</a:t>
            </a:r>
          </a:p>
        </p:txBody>
      </p:sp>
      <p:sp>
        <p:nvSpPr>
          <p:cNvPr id="25" name="TextBox 24">
            <a:extLst>
              <a:ext uri="{FF2B5EF4-FFF2-40B4-BE49-F238E27FC236}">
                <a16:creationId xmlns:a16="http://schemas.microsoft.com/office/drawing/2014/main" id="{1D146B62-8FAD-2641-BF52-E758247B9606}"/>
              </a:ext>
            </a:extLst>
          </p:cNvPr>
          <p:cNvSpPr txBox="1"/>
          <p:nvPr/>
        </p:nvSpPr>
        <p:spPr>
          <a:xfrm>
            <a:off x="6799659" y="2150602"/>
            <a:ext cx="4554141" cy="723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i="1" dirty="0">
                <a:solidFill>
                  <a:srgbClr val="FF0000"/>
                </a:solidFill>
                <a:latin typeface="Calibri" panose="020F0502020204030204" pitchFamily="34" charset="0"/>
                <a:cs typeface="Calibri" panose="020F0502020204030204" pitchFamily="34" charset="0"/>
              </a:rPr>
              <a:t>Quality Assurance</a:t>
            </a:r>
            <a:r>
              <a:rPr lang="en-US" sz="2118" b="1" i="1" dirty="0">
                <a:solidFill>
                  <a:srgbClr val="FF0000"/>
                </a:solidFill>
                <a:latin typeface="Calibri" panose="020F0502020204030204" pitchFamily="34" charset="0"/>
                <a:cs typeface="Calibri" panose="020F0502020204030204" pitchFamily="34" charset="0"/>
              </a:rPr>
              <a:t> </a:t>
            </a:r>
            <a:r>
              <a:rPr lang="en-US" sz="2118" dirty="0">
                <a:latin typeface="Calibri" panose="020F0502020204030204" pitchFamily="34" charset="0"/>
                <a:cs typeface="Calibri" panose="020F0502020204030204" pitchFamily="34" charset="0"/>
              </a:rPr>
              <a:t>at each phase before continuing</a:t>
            </a:r>
          </a:p>
        </p:txBody>
      </p:sp>
      <p:grpSp>
        <p:nvGrpSpPr>
          <p:cNvPr id="26" name="Group 2">
            <a:extLst>
              <a:ext uri="{FF2B5EF4-FFF2-40B4-BE49-F238E27FC236}">
                <a16:creationId xmlns:a16="http://schemas.microsoft.com/office/drawing/2014/main" id="{080BDFB9-CAC9-1B45-9C90-9A3CAD5B9AE1}"/>
              </a:ext>
            </a:extLst>
          </p:cNvPr>
          <p:cNvGrpSpPr>
            <a:grpSpLocks/>
          </p:cNvGrpSpPr>
          <p:nvPr/>
        </p:nvGrpSpPr>
        <p:grpSpPr bwMode="auto">
          <a:xfrm>
            <a:off x="1515581" y="1646634"/>
            <a:ext cx="8736013" cy="4406900"/>
            <a:chOff x="485" y="1091"/>
            <a:chExt cx="5080" cy="2776"/>
          </a:xfrm>
        </p:grpSpPr>
        <p:grpSp>
          <p:nvGrpSpPr>
            <p:cNvPr id="27" name="Group 3">
              <a:extLst>
                <a:ext uri="{FF2B5EF4-FFF2-40B4-BE49-F238E27FC236}">
                  <a16:creationId xmlns:a16="http://schemas.microsoft.com/office/drawing/2014/main" id="{FF65F963-7BC1-5043-9432-16C469E8CC07}"/>
                </a:ext>
              </a:extLst>
            </p:cNvPr>
            <p:cNvGrpSpPr>
              <a:grpSpLocks/>
            </p:cNvGrpSpPr>
            <p:nvPr/>
          </p:nvGrpSpPr>
          <p:grpSpPr bwMode="auto">
            <a:xfrm>
              <a:off x="485" y="1091"/>
              <a:ext cx="1144" cy="664"/>
              <a:chOff x="244" y="1204"/>
              <a:chExt cx="1144" cy="664"/>
            </a:xfrm>
          </p:grpSpPr>
          <p:sp>
            <p:nvSpPr>
              <p:cNvPr id="40" name="Rectangle 4">
                <a:extLst>
                  <a:ext uri="{FF2B5EF4-FFF2-40B4-BE49-F238E27FC236}">
                    <a16:creationId xmlns:a16="http://schemas.microsoft.com/office/drawing/2014/main" id="{231E0A7E-1511-C540-9B53-D745EEC244D1}"/>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Requirements</a:t>
                </a:r>
              </a:p>
            </p:txBody>
          </p:sp>
          <p:sp>
            <p:nvSpPr>
              <p:cNvPr id="41" name="Rectangle 5">
                <a:extLst>
                  <a:ext uri="{FF2B5EF4-FFF2-40B4-BE49-F238E27FC236}">
                    <a16:creationId xmlns:a16="http://schemas.microsoft.com/office/drawing/2014/main" id="{56A593E9-DD11-DF46-A42A-DDDC9A9B0C72}"/>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Validate</a:t>
                </a:r>
              </a:p>
            </p:txBody>
          </p:sp>
        </p:grpSp>
        <p:sp>
          <p:nvSpPr>
            <p:cNvPr id="28" name="Rectangle 6">
              <a:extLst>
                <a:ext uri="{FF2B5EF4-FFF2-40B4-BE49-F238E27FC236}">
                  <a16:creationId xmlns:a16="http://schemas.microsoft.com/office/drawing/2014/main" id="{6C42552E-611A-2E48-9A46-843F09062338}"/>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Retirement</a:t>
              </a:r>
            </a:p>
          </p:txBody>
        </p:sp>
        <p:sp>
          <p:nvSpPr>
            <p:cNvPr id="29" name="Rectangle 7">
              <a:extLst>
                <a:ext uri="{FF2B5EF4-FFF2-40B4-BE49-F238E27FC236}">
                  <a16:creationId xmlns:a16="http://schemas.microsoft.com/office/drawing/2014/main" id="{BB875584-2EAB-D048-89E0-01E973878804}"/>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grpSp>
          <p:nvGrpSpPr>
            <p:cNvPr id="30" name="Group 8">
              <a:extLst>
                <a:ext uri="{FF2B5EF4-FFF2-40B4-BE49-F238E27FC236}">
                  <a16:creationId xmlns:a16="http://schemas.microsoft.com/office/drawing/2014/main" id="{EE0CB2DD-4727-2B44-B20F-2A137D2B454A}"/>
                </a:ext>
              </a:extLst>
            </p:cNvPr>
            <p:cNvGrpSpPr>
              <a:grpSpLocks/>
            </p:cNvGrpSpPr>
            <p:nvPr/>
          </p:nvGrpSpPr>
          <p:grpSpPr bwMode="auto">
            <a:xfrm>
              <a:off x="3309" y="2051"/>
              <a:ext cx="1144" cy="664"/>
              <a:chOff x="3316" y="2164"/>
              <a:chExt cx="1144" cy="664"/>
            </a:xfrm>
          </p:grpSpPr>
          <p:sp>
            <p:nvSpPr>
              <p:cNvPr id="38" name="Rectangle 9">
                <a:extLst>
                  <a:ext uri="{FF2B5EF4-FFF2-40B4-BE49-F238E27FC236}">
                    <a16:creationId xmlns:a16="http://schemas.microsoft.com/office/drawing/2014/main" id="{04624545-E4C8-474A-ADC7-F5823EBD6EC7}"/>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a:t>
                </a:r>
              </a:p>
            </p:txBody>
          </p:sp>
          <p:sp>
            <p:nvSpPr>
              <p:cNvPr id="39" name="Rectangle 10">
                <a:extLst>
                  <a:ext uri="{FF2B5EF4-FFF2-40B4-BE49-F238E27FC236}">
                    <a16:creationId xmlns:a16="http://schemas.microsoft.com/office/drawing/2014/main" id="{12FD8BAA-6B31-4B4F-986D-B81A41533DF3}"/>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31" name="Group 11">
              <a:extLst>
                <a:ext uri="{FF2B5EF4-FFF2-40B4-BE49-F238E27FC236}">
                  <a16:creationId xmlns:a16="http://schemas.microsoft.com/office/drawing/2014/main" id="{B7C88E35-0663-0F49-91D1-36A6FB2A5644}"/>
                </a:ext>
              </a:extLst>
            </p:cNvPr>
            <p:cNvGrpSpPr>
              <a:grpSpLocks/>
            </p:cNvGrpSpPr>
            <p:nvPr/>
          </p:nvGrpSpPr>
          <p:grpSpPr bwMode="auto">
            <a:xfrm>
              <a:off x="1781" y="1571"/>
              <a:ext cx="1144" cy="664"/>
              <a:chOff x="1780" y="1684"/>
              <a:chExt cx="1144" cy="664"/>
            </a:xfrm>
          </p:grpSpPr>
          <p:sp>
            <p:nvSpPr>
              <p:cNvPr id="36" name="Rectangle 12">
                <a:extLst>
                  <a:ext uri="{FF2B5EF4-FFF2-40B4-BE49-F238E27FC236}">
                    <a16:creationId xmlns:a16="http://schemas.microsoft.com/office/drawing/2014/main" id="{10EFCE03-26D5-C849-A93D-85BB8C17B7F2}"/>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Verify</a:t>
                </a:r>
              </a:p>
            </p:txBody>
          </p:sp>
          <p:sp>
            <p:nvSpPr>
              <p:cNvPr id="37" name="Rectangle 13">
                <a:extLst>
                  <a:ext uri="{FF2B5EF4-FFF2-40B4-BE49-F238E27FC236}">
                    <a16:creationId xmlns:a16="http://schemas.microsoft.com/office/drawing/2014/main" id="{27396E59-893A-5F45-9F18-057B23471668}"/>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32" name="Line 14">
              <a:extLst>
                <a:ext uri="{FF2B5EF4-FFF2-40B4-BE49-F238E27FC236}">
                  <a16:creationId xmlns:a16="http://schemas.microsoft.com/office/drawing/2014/main" id="{1B058F32-BDB1-424C-BDA0-BF395806BAD4}"/>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Line 15">
              <a:extLst>
                <a:ext uri="{FF2B5EF4-FFF2-40B4-BE49-F238E27FC236}">
                  <a16:creationId xmlns:a16="http://schemas.microsoft.com/office/drawing/2014/main" id="{46144DC5-7ED2-FC4C-9EB4-4367C1F8D98C}"/>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16">
              <a:extLst>
                <a:ext uri="{FF2B5EF4-FFF2-40B4-BE49-F238E27FC236}">
                  <a16:creationId xmlns:a16="http://schemas.microsoft.com/office/drawing/2014/main" id="{029FE2DF-D2BF-F34A-A077-160E4BCE5E7C}"/>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Line 17">
              <a:extLst>
                <a:ext uri="{FF2B5EF4-FFF2-40B4-BE49-F238E27FC236}">
                  <a16:creationId xmlns:a16="http://schemas.microsoft.com/office/drawing/2014/main" id="{FB508A41-0D28-5F47-83BC-BB29DEECA604}"/>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13154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lstStyle/>
          <a:p>
            <a:r>
              <a:rPr lang="en-US"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9</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725490737"/>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12770</TotalTime>
  <Words>4665</Words>
  <Application>Microsoft Office PowerPoint</Application>
  <PresentationFormat>Widescreen</PresentationFormat>
  <Paragraphs>422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Verdana</vt:lpstr>
      <vt:lpstr>Times New Roman</vt:lpstr>
      <vt:lpstr>Arial</vt:lpstr>
      <vt:lpstr>Calibri</vt:lpstr>
      <vt:lpstr>Office Theme</vt:lpstr>
      <vt:lpstr>CS 4530: Fundamentals of Software Engineering Lesson 3.2: Software Development Processes</vt:lpstr>
      <vt:lpstr>Learning Goals for this Lesson</vt:lpstr>
      <vt:lpstr>Review: How to make sure we are building the right thing</vt:lpstr>
      <vt:lpstr>What has changed in the past 50 years?</vt:lpstr>
      <vt:lpstr>Software Process: Code + Fix</vt:lpstr>
      <vt:lpstr>A brief history of software planning</vt:lpstr>
      <vt:lpstr>Planning Engineering Projects</vt:lpstr>
      <vt:lpstr>Software Process: Waterfall (~1970)</vt:lpstr>
      <vt:lpstr>Waterfall Model: Risk Assumptions</vt:lpstr>
      <vt:lpstr>Waterfall Process Improves on Code + Fix</vt:lpstr>
      <vt:lpstr>Waterfall Model adds process overhead</vt:lpstr>
      <vt:lpstr>Waterfall Model Reduces Risk by Preventing Change</vt:lpstr>
      <vt:lpstr>Waterfall Model: Applications</vt:lpstr>
      <vt:lpstr>Waterfall Model: Wasted Work Product</vt:lpstr>
      <vt:lpstr>Waterfall Variation: Iterative Process (~1980s)</vt:lpstr>
      <vt:lpstr>The Agile Model Reduces Risk by Embracing Change (~2000)</vt:lpstr>
      <vt:lpstr>Agile Manifesto</vt:lpstr>
      <vt:lpstr>Example Agile Process: XP</vt:lpstr>
      <vt:lpstr>Agile Values Increase Efficiency and Embrace Change</vt:lpstr>
      <vt:lpstr>Agile Processes are Iterative</vt:lpstr>
      <vt:lpstr>Agile Processes Reduce Risk by Time Boxing</vt:lpstr>
      <vt:lpstr>Agile Practice: Everyone is Responsible for Quality</vt:lpstr>
      <vt:lpstr>Agile Practice: Test Driven Development (TDD)</vt:lpstr>
      <vt:lpstr>Agile Practice: Test Driven Development (TDD)</vt:lpstr>
      <vt:lpstr>Agile Practice: Small, Continuous Releases</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198</cp:revision>
  <dcterms:created xsi:type="dcterms:W3CDTF">2021-01-07T15:19:22Z</dcterms:created>
  <dcterms:modified xsi:type="dcterms:W3CDTF">2022-02-14T19:19:01Z</dcterms:modified>
</cp:coreProperties>
</file>